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Proxima Nova"/>
      <p:regular r:id="rId20"/>
      <p:bold r:id="rId21"/>
      <p:italic r:id="rId22"/>
      <p:boldItalic r:id="rId23"/>
    </p:embeddedFont>
    <p:embeddedFont>
      <p:font typeface="Sanchez"/>
      <p:regular r:id="rId24"/>
      <p: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roximaNova-regular.fntdata"/><Relationship Id="rId22" Type="http://schemas.openxmlformats.org/officeDocument/2006/relationships/font" Target="fonts/ProximaNova-italic.fntdata"/><Relationship Id="rId21" Type="http://schemas.openxmlformats.org/officeDocument/2006/relationships/font" Target="fonts/ProximaNova-bold.fntdata"/><Relationship Id="rId24" Type="http://schemas.openxmlformats.org/officeDocument/2006/relationships/font" Target="fonts/Sanchez-regular.fntdata"/><Relationship Id="rId23" Type="http://schemas.openxmlformats.org/officeDocument/2006/relationships/font" Target="fonts/ProximaNova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Sanchez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db28bb60d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db28bb60d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db28bb60d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db28bb60d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d963d1aa3f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d963d1aa3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d963d1aa3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d963d1aa3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dc1a4210c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dc1a4210c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d963d1aa3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d963d1aa3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da7b2bffe7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da7b2bffe7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da7b2bffe7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da7b2bffe7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da7b2bffe7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da7b2bffe7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da7b2bffe7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da7b2bffe7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d963d1aa3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d963d1aa3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da7b2bffe7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da7b2bffe7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db28bb60d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db28bb60d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hyperlink" Target="https://www.grandronde.org/history-culture/history/our-story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 amt="15000"/>
          </a:blip>
          <a:srcRect b="30561" l="0" r="50900" t="32972"/>
          <a:stretch/>
        </p:blipFill>
        <p:spPr>
          <a:xfrm flipH="1">
            <a:off x="0" y="0"/>
            <a:ext cx="53530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 amt="15000"/>
          </a:blip>
          <a:srcRect b="30561" l="0" r="50900" t="32972"/>
          <a:stretch/>
        </p:blipFill>
        <p:spPr>
          <a:xfrm>
            <a:off x="3790950" y="0"/>
            <a:ext cx="53530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>
            <p:ph type="ctrTitle"/>
          </p:nvPr>
        </p:nvSpPr>
        <p:spPr>
          <a:xfrm>
            <a:off x="1486352" y="763625"/>
            <a:ext cx="6171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5200C"/>
                </a:solidFill>
                <a:latin typeface="Sanchez"/>
                <a:ea typeface="Sanchez"/>
                <a:cs typeface="Sanchez"/>
                <a:sym typeface="Sanchez"/>
              </a:rPr>
              <a:t>The Impacts of Assimilation</a:t>
            </a:r>
            <a:endParaRPr b="1">
              <a:solidFill>
                <a:srgbClr val="85200C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1486350" y="3329675"/>
            <a:ext cx="6171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Confederated Tribes of Grand Ronde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High School Social Studies Lesson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" name="Google Shape;58;p13"/>
          <p:cNvSpPr/>
          <p:nvPr/>
        </p:nvSpPr>
        <p:spPr>
          <a:xfrm>
            <a:off x="113250" y="88350"/>
            <a:ext cx="8917500" cy="496680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idx="1" type="body"/>
          </p:nvPr>
        </p:nvSpPr>
        <p:spPr>
          <a:xfrm>
            <a:off x="4728350" y="1154850"/>
            <a:ext cx="4271700" cy="28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b="1" lang="en" sz="5100">
                <a:solidFill>
                  <a:srgbClr val="85200C"/>
                </a:solidFill>
                <a:latin typeface="Sanchez"/>
                <a:ea typeface="Sanchez"/>
                <a:cs typeface="Sanchez"/>
                <a:sym typeface="Sanchez"/>
              </a:rPr>
              <a:t>ASSIMILATION</a:t>
            </a:r>
            <a:endParaRPr sz="3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Assimilation is the process of a group’s </a:t>
            </a:r>
            <a:r>
              <a:rPr lang="en" sz="3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language</a:t>
            </a:r>
            <a:r>
              <a:rPr lang="en" sz="3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and/ or culture coming to resemble those of another group.</a:t>
            </a:r>
            <a:r>
              <a:rPr lang="en" sz="30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3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54913"/>
            <a:ext cx="4267197" cy="2833686"/>
          </a:xfrm>
          <a:prstGeom prst="rect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5" name="Google Shape;135;p22"/>
          <p:cNvSpPr txBox="1"/>
          <p:nvPr/>
        </p:nvSpPr>
        <p:spPr>
          <a:xfrm>
            <a:off x="644400" y="3988600"/>
            <a:ext cx="3283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- Grand</a:t>
            </a:r>
            <a:r>
              <a:rPr lang="en" sz="1000">
                <a:solidFill>
                  <a:schemeClr val="dk2"/>
                </a:solidFill>
              </a:rPr>
              <a:t> Ronde students planting camas -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36" name="Google Shape;136;p22"/>
          <p:cNvSpPr/>
          <p:nvPr/>
        </p:nvSpPr>
        <p:spPr>
          <a:xfrm>
            <a:off x="113250" y="88350"/>
            <a:ext cx="8917500" cy="496680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/>
          <p:nvPr>
            <p:ph idx="1" type="body"/>
          </p:nvPr>
        </p:nvSpPr>
        <p:spPr>
          <a:xfrm>
            <a:off x="311700" y="1447200"/>
            <a:ext cx="8520600" cy="22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85200C"/>
                </a:solidFill>
                <a:latin typeface="Sanchez"/>
                <a:ea typeface="Sanchez"/>
                <a:cs typeface="Sanchez"/>
                <a:sym typeface="Sanchez"/>
              </a:rPr>
              <a:t>Brainstorm!</a:t>
            </a:r>
            <a:endParaRPr b="1" sz="3700">
              <a:solidFill>
                <a:srgbClr val="85200C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Could assimilation be considered harmful, helpful, or both?</a:t>
            </a:r>
            <a:endParaRPr sz="3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2" name="Google Shape;142;p23"/>
          <p:cNvPicPr preferRelativeResize="0"/>
          <p:nvPr/>
        </p:nvPicPr>
        <p:blipFill rotWithShape="1">
          <a:blip r:embed="rId3">
            <a:alphaModFix/>
          </a:blip>
          <a:srcRect b="37556" l="37487" r="16796" t="34348"/>
          <a:stretch/>
        </p:blipFill>
        <p:spPr>
          <a:xfrm>
            <a:off x="6071226" y="3394624"/>
            <a:ext cx="2385577" cy="14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 rotWithShape="1">
          <a:blip r:embed="rId3">
            <a:alphaModFix/>
          </a:blip>
          <a:srcRect b="60251" l="18744" r="44609" t="16193"/>
          <a:stretch/>
        </p:blipFill>
        <p:spPr>
          <a:xfrm>
            <a:off x="1621925" y="391275"/>
            <a:ext cx="1912248" cy="121172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/>
          <p:nvPr/>
        </p:nvSpPr>
        <p:spPr>
          <a:xfrm>
            <a:off x="113250" y="88350"/>
            <a:ext cx="8917500" cy="496680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/>
          <p:nvPr/>
        </p:nvSpPr>
        <p:spPr>
          <a:xfrm>
            <a:off x="113250" y="88350"/>
            <a:ext cx="8917500" cy="496680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4"/>
          <p:cNvSpPr txBox="1"/>
          <p:nvPr>
            <p:ph type="title"/>
          </p:nvPr>
        </p:nvSpPr>
        <p:spPr>
          <a:xfrm>
            <a:off x="121975" y="160425"/>
            <a:ext cx="8924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5200C"/>
                </a:solidFill>
                <a:latin typeface="Sanchez"/>
                <a:ea typeface="Sanchez"/>
                <a:cs typeface="Sanchez"/>
                <a:sym typeface="Sanchez"/>
              </a:rPr>
              <a:t>Consider</a:t>
            </a:r>
            <a:r>
              <a:rPr b="1" lang="en">
                <a:solidFill>
                  <a:srgbClr val="85200C"/>
                </a:solidFill>
                <a:latin typeface="Sanchez"/>
                <a:ea typeface="Sanchez"/>
                <a:cs typeface="Sanchez"/>
                <a:sym typeface="Sanchez"/>
              </a:rPr>
              <a:t> these aspects of </a:t>
            </a:r>
            <a:r>
              <a:rPr b="1" lang="en">
                <a:solidFill>
                  <a:srgbClr val="85200C"/>
                </a:solidFill>
                <a:latin typeface="Sanchez"/>
                <a:ea typeface="Sanchez"/>
                <a:cs typeface="Sanchez"/>
                <a:sym typeface="Sanchez"/>
              </a:rPr>
              <a:t>health:</a:t>
            </a:r>
            <a:endParaRPr b="1">
              <a:solidFill>
                <a:srgbClr val="85200C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pic>
        <p:nvPicPr>
          <p:cNvPr id="151" name="Google Shape;15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00">
            <a:off x="590273" y="861648"/>
            <a:ext cx="4160404" cy="416040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4"/>
          <p:cNvSpPr txBox="1"/>
          <p:nvPr/>
        </p:nvSpPr>
        <p:spPr>
          <a:xfrm>
            <a:off x="973525" y="2529450"/>
            <a:ext cx="166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Sanchez"/>
                <a:ea typeface="Sanchez"/>
                <a:cs typeface="Sanchez"/>
                <a:sym typeface="Sanchez"/>
              </a:rPr>
              <a:t>Emotional</a:t>
            </a:r>
            <a:endParaRPr b="1">
              <a:solidFill>
                <a:schemeClr val="lt1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153" name="Google Shape;153;p24"/>
          <p:cNvSpPr txBox="1"/>
          <p:nvPr/>
        </p:nvSpPr>
        <p:spPr>
          <a:xfrm>
            <a:off x="2695650" y="2529450"/>
            <a:ext cx="198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anchez"/>
                <a:ea typeface="Sanchez"/>
                <a:cs typeface="Sanchez"/>
                <a:sym typeface="Sanchez"/>
              </a:rPr>
              <a:t>Mental</a:t>
            </a:r>
            <a:endParaRPr b="1"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154" name="Google Shape;154;p24"/>
          <p:cNvSpPr txBox="1"/>
          <p:nvPr/>
        </p:nvSpPr>
        <p:spPr>
          <a:xfrm>
            <a:off x="882025" y="2981150"/>
            <a:ext cx="175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anchez"/>
                <a:ea typeface="Sanchez"/>
                <a:cs typeface="Sanchez"/>
                <a:sym typeface="Sanchez"/>
              </a:rPr>
              <a:t>Physical</a:t>
            </a:r>
            <a:endParaRPr b="1"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155" name="Google Shape;155;p24"/>
          <p:cNvSpPr txBox="1"/>
          <p:nvPr/>
        </p:nvSpPr>
        <p:spPr>
          <a:xfrm>
            <a:off x="2695650" y="2981150"/>
            <a:ext cx="157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anchez"/>
                <a:ea typeface="Sanchez"/>
                <a:cs typeface="Sanchez"/>
                <a:sym typeface="Sanchez"/>
              </a:rPr>
              <a:t>Spiritual</a:t>
            </a:r>
            <a:endParaRPr b="1"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156" name="Google Shape;156;p24"/>
          <p:cNvSpPr txBox="1"/>
          <p:nvPr/>
        </p:nvSpPr>
        <p:spPr>
          <a:xfrm>
            <a:off x="5612325" y="1667550"/>
            <a:ext cx="29580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❖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This is the 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medicine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wheel and many Native peoples 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utilize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this structure as a balance for a person’s health.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❖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Could assimilation have affected any or all of these aspects of health for Native people from Grand Ronde?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/>
          <p:nvPr>
            <p:ph idx="1" type="body"/>
          </p:nvPr>
        </p:nvSpPr>
        <p:spPr>
          <a:xfrm>
            <a:off x="1047300" y="1456650"/>
            <a:ext cx="7049400" cy="223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85200C"/>
                </a:solidFill>
                <a:latin typeface="Sanchez"/>
                <a:ea typeface="Sanchez"/>
                <a:cs typeface="Sanchez"/>
                <a:sym typeface="Sanchez"/>
              </a:rPr>
              <a:t>Brainstorm!</a:t>
            </a:r>
            <a:endParaRPr b="1" sz="3500">
              <a:solidFill>
                <a:srgbClr val="85200C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How do you think assimilation would have </a:t>
            </a:r>
            <a:r>
              <a:rPr lang="en" sz="3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affected</a:t>
            </a:r>
            <a:r>
              <a:rPr lang="en" sz="3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the </a:t>
            </a:r>
            <a:r>
              <a:rPr lang="en" sz="3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people</a:t>
            </a:r>
            <a:r>
              <a:rPr lang="en" sz="3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of Grand Ronde?</a:t>
            </a:r>
            <a:endParaRPr sz="3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62" name="Google Shape;162;p25"/>
          <p:cNvPicPr preferRelativeResize="0"/>
          <p:nvPr/>
        </p:nvPicPr>
        <p:blipFill rotWithShape="1">
          <a:blip r:embed="rId3">
            <a:alphaModFix/>
          </a:blip>
          <a:srcRect b="60251" l="18744" r="44609" t="16193"/>
          <a:stretch/>
        </p:blipFill>
        <p:spPr>
          <a:xfrm>
            <a:off x="1621925" y="391275"/>
            <a:ext cx="1912248" cy="121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 rotWithShape="1">
          <a:blip r:embed="rId3">
            <a:alphaModFix/>
          </a:blip>
          <a:srcRect b="37555" l="38331" r="16799" t="34976"/>
          <a:stretch/>
        </p:blipFill>
        <p:spPr>
          <a:xfrm>
            <a:off x="6027050" y="3382725"/>
            <a:ext cx="2341402" cy="141295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/>
          <p:nvPr/>
        </p:nvSpPr>
        <p:spPr>
          <a:xfrm>
            <a:off x="113250" y="88350"/>
            <a:ext cx="8917500" cy="496680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6"/>
          <p:cNvPicPr preferRelativeResize="0"/>
          <p:nvPr/>
        </p:nvPicPr>
        <p:blipFill rotWithShape="1">
          <a:blip r:embed="rId3">
            <a:alphaModFix amt="15000"/>
          </a:blip>
          <a:srcRect b="30561" l="0" r="50900" t="32972"/>
          <a:stretch/>
        </p:blipFill>
        <p:spPr>
          <a:xfrm>
            <a:off x="3790950" y="0"/>
            <a:ext cx="53530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6"/>
          <p:cNvSpPr txBox="1"/>
          <p:nvPr>
            <p:ph type="title"/>
          </p:nvPr>
        </p:nvSpPr>
        <p:spPr>
          <a:xfrm>
            <a:off x="219000" y="400825"/>
            <a:ext cx="8706000" cy="5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520">
                <a:solidFill>
                  <a:srgbClr val="85200C"/>
                </a:solidFill>
                <a:latin typeface="Sanchez"/>
                <a:ea typeface="Sanchez"/>
                <a:cs typeface="Sanchez"/>
                <a:sym typeface="Sanchez"/>
              </a:rPr>
              <a:t>Aspects of Culture and Native Life that Were </a:t>
            </a:r>
            <a:r>
              <a:rPr b="1" lang="en" sz="2520">
                <a:solidFill>
                  <a:srgbClr val="85200C"/>
                </a:solidFill>
                <a:latin typeface="Sanchez"/>
                <a:ea typeface="Sanchez"/>
                <a:cs typeface="Sanchez"/>
                <a:sym typeface="Sanchez"/>
              </a:rPr>
              <a:t>Affected</a:t>
            </a:r>
            <a:r>
              <a:rPr b="1" lang="en" sz="2520">
                <a:solidFill>
                  <a:srgbClr val="85200C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endParaRPr b="1" sz="2520">
              <a:solidFill>
                <a:srgbClr val="85200C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171" name="Google Shape;171;p26"/>
          <p:cNvSpPr txBox="1"/>
          <p:nvPr/>
        </p:nvSpPr>
        <p:spPr>
          <a:xfrm>
            <a:off x="393775" y="990925"/>
            <a:ext cx="6108000" cy="3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❖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L</a:t>
            </a: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oss of Language 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❖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Diet 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❖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Family structures 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❖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Location (where people lived)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❖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Hunting/ fishing practices 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❖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Access to native resources 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❖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Ceremonies were forgotten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❖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Connections to community 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❖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Traditional songs and dances were lost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❖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Access to illegal substances (alcohol and drugs)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❖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Social gatherings 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❖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Introduction of different religions 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2" name="Google Shape;172;p26"/>
          <p:cNvSpPr/>
          <p:nvPr/>
        </p:nvSpPr>
        <p:spPr>
          <a:xfrm>
            <a:off x="113250" y="88350"/>
            <a:ext cx="8917500" cy="496680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 amt="15000"/>
          </a:blip>
          <a:srcRect b="30561" l="0" r="50900" t="32972"/>
          <a:stretch/>
        </p:blipFill>
        <p:spPr>
          <a:xfrm flipH="1">
            <a:off x="0" y="0"/>
            <a:ext cx="53530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 amt="15000"/>
          </a:blip>
          <a:srcRect b="30561" l="0" r="50900" t="32972"/>
          <a:stretch/>
        </p:blipFill>
        <p:spPr>
          <a:xfrm>
            <a:off x="3790950" y="0"/>
            <a:ext cx="53530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>
            <p:ph type="ctrTitle"/>
          </p:nvPr>
        </p:nvSpPr>
        <p:spPr>
          <a:xfrm>
            <a:off x="786750" y="492375"/>
            <a:ext cx="7570500" cy="81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5200C"/>
                </a:solidFill>
                <a:latin typeface="Sanchez"/>
                <a:ea typeface="Sanchez"/>
                <a:cs typeface="Sanchez"/>
                <a:sym typeface="Sanchez"/>
              </a:rPr>
              <a:t>In this lesson you will…:</a:t>
            </a:r>
            <a:endParaRPr b="1">
              <a:solidFill>
                <a:srgbClr val="85200C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66" name="Google Shape;66;p14"/>
          <p:cNvSpPr txBox="1"/>
          <p:nvPr>
            <p:ph idx="1" type="subTitle"/>
          </p:nvPr>
        </p:nvSpPr>
        <p:spPr>
          <a:xfrm>
            <a:off x="786750" y="1309875"/>
            <a:ext cx="6870900" cy="31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oxima Nova"/>
              <a:buChar char="❖"/>
            </a:pP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learn a brief history of the Confederated Tribes of Grand Ronde. </a:t>
            </a: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oxima Nova"/>
              <a:buChar char="❖"/>
            </a:pP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participate</a:t>
            </a: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in </a:t>
            </a: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discussion</a:t>
            </a: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with your small group and the whole group.</a:t>
            </a: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oxima Nova"/>
              <a:buChar char="❖"/>
            </a:pP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learn about the term “assimilation”. </a:t>
            </a: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oxima Nova"/>
              <a:buChar char="❖"/>
            </a:pP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think </a:t>
            </a: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critically</a:t>
            </a: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about what </a:t>
            </a: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culture</a:t>
            </a: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is.</a:t>
            </a: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oxima Nova"/>
              <a:buChar char="❖"/>
            </a:pP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work as a group to complete a worksheet at the end of the lesson.</a:t>
            </a: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113250" y="88350"/>
            <a:ext cx="8917500" cy="496680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1522800"/>
            <a:ext cx="8520600" cy="209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100">
                <a:solidFill>
                  <a:srgbClr val="85200C"/>
                </a:solidFill>
                <a:latin typeface="Sanchez"/>
                <a:ea typeface="Sanchez"/>
                <a:cs typeface="Sanchez"/>
                <a:sym typeface="Sanchez"/>
              </a:rPr>
              <a:t>Brainstorm!</a:t>
            </a:r>
            <a:endParaRPr b="1" sz="5100">
              <a:solidFill>
                <a:srgbClr val="85200C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5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What is culture?</a:t>
            </a:r>
            <a:r>
              <a:rPr lang="en" sz="5100"/>
              <a:t> </a:t>
            </a:r>
            <a:endParaRPr sz="5100"/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60251" l="18744" r="44609" t="16193"/>
          <a:stretch/>
        </p:blipFill>
        <p:spPr>
          <a:xfrm>
            <a:off x="1369475" y="460700"/>
            <a:ext cx="1912248" cy="121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b="37556" l="37487" r="16796" t="34348"/>
          <a:stretch/>
        </p:blipFill>
        <p:spPr>
          <a:xfrm>
            <a:off x="5459051" y="3287324"/>
            <a:ext cx="2385577" cy="14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/>
          <p:nvPr/>
        </p:nvSpPr>
        <p:spPr>
          <a:xfrm>
            <a:off x="113250" y="88350"/>
            <a:ext cx="8917500" cy="496680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656550"/>
            <a:ext cx="4260300" cy="38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5100">
                <a:solidFill>
                  <a:srgbClr val="85200C"/>
                </a:solidFill>
                <a:latin typeface="Sanchez"/>
                <a:ea typeface="Sanchez"/>
                <a:cs typeface="Sanchez"/>
                <a:sym typeface="Sanchez"/>
              </a:rPr>
              <a:t>CULTURE</a:t>
            </a:r>
            <a:endParaRPr sz="27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Culture is the </a:t>
            </a:r>
            <a:r>
              <a:rPr lang="en" sz="2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characteristics</a:t>
            </a:r>
            <a:r>
              <a:rPr lang="en" sz="2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and knowledge of a </a:t>
            </a:r>
            <a:r>
              <a:rPr lang="en" sz="2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particular</a:t>
            </a:r>
            <a:r>
              <a:rPr lang="en" sz="2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group of people, </a:t>
            </a:r>
            <a:r>
              <a:rPr lang="en" sz="2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encompassing</a:t>
            </a:r>
            <a:r>
              <a:rPr lang="en" sz="2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2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language</a:t>
            </a:r>
            <a:r>
              <a:rPr lang="en" sz="2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, religion, cuisine, social habits, music, and art.</a:t>
            </a: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250750"/>
            <a:ext cx="4267197" cy="2641995"/>
          </a:xfrm>
          <a:prstGeom prst="rect">
            <a:avLst/>
          </a:prstGeom>
          <a:noFill/>
          <a:ln cap="flat" cmpd="sng" w="38100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2" name="Google Shape;82;p16"/>
          <p:cNvSpPr txBox="1"/>
          <p:nvPr/>
        </p:nvSpPr>
        <p:spPr>
          <a:xfrm>
            <a:off x="5064000" y="3938125"/>
            <a:ext cx="3283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- Grand Ronde canoe paddlers -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83" name="Google Shape;83;p16"/>
          <p:cNvSpPr/>
          <p:nvPr/>
        </p:nvSpPr>
        <p:spPr>
          <a:xfrm>
            <a:off x="113250" y="88350"/>
            <a:ext cx="8917500" cy="496680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 amt="15000"/>
          </a:blip>
          <a:srcRect b="30561" l="0" r="50900" t="32972"/>
          <a:stretch/>
        </p:blipFill>
        <p:spPr>
          <a:xfrm flipH="1">
            <a:off x="0" y="0"/>
            <a:ext cx="53530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3">
            <a:alphaModFix amt="15000"/>
          </a:blip>
          <a:srcRect b="30561" l="0" r="50900" t="32972"/>
          <a:stretch/>
        </p:blipFill>
        <p:spPr>
          <a:xfrm>
            <a:off x="3790950" y="0"/>
            <a:ext cx="53530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>
            <p:ph type="title"/>
          </p:nvPr>
        </p:nvSpPr>
        <p:spPr>
          <a:xfrm>
            <a:off x="1486350" y="568050"/>
            <a:ext cx="6171300" cy="40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85200C"/>
                </a:solidFill>
                <a:latin typeface="Sanchez"/>
                <a:ea typeface="Sanchez"/>
                <a:cs typeface="Sanchez"/>
                <a:sym typeface="Sanchez"/>
              </a:rPr>
              <a:t>What do you know about the Confederated Tribes of Grand Ronde?</a:t>
            </a:r>
            <a:endParaRPr b="1" sz="5000">
              <a:solidFill>
                <a:srgbClr val="85200C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91" name="Google Shape;91;p17"/>
          <p:cNvSpPr/>
          <p:nvPr/>
        </p:nvSpPr>
        <p:spPr>
          <a:xfrm>
            <a:off x="113250" y="88350"/>
            <a:ext cx="8917500" cy="496680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1486350" y="434000"/>
            <a:ext cx="6171300" cy="6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520">
                <a:solidFill>
                  <a:srgbClr val="85200C"/>
                </a:solidFill>
                <a:latin typeface="Sanchez"/>
                <a:ea typeface="Sanchez"/>
                <a:cs typeface="Sanchez"/>
                <a:sym typeface="Sanchez"/>
              </a:rPr>
              <a:t>Where is Grand Ronde?</a:t>
            </a:r>
            <a:endParaRPr b="1" sz="3520">
              <a:solidFill>
                <a:srgbClr val="85200C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9075" y="1175375"/>
            <a:ext cx="5025851" cy="3534751"/>
          </a:xfrm>
          <a:prstGeom prst="rect">
            <a:avLst/>
          </a:prstGeom>
          <a:noFill/>
          <a:ln cap="flat" cmpd="sng" w="38100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8" name="Google Shape;98;p18"/>
          <p:cNvSpPr/>
          <p:nvPr/>
        </p:nvSpPr>
        <p:spPr>
          <a:xfrm>
            <a:off x="3760600" y="1982600"/>
            <a:ext cx="479700" cy="197700"/>
          </a:xfrm>
          <a:prstGeom prst="rect">
            <a:avLst/>
          </a:prstGeom>
          <a:noFill/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9" name="Google Shape;99;p18"/>
          <p:cNvPicPr preferRelativeResize="0"/>
          <p:nvPr/>
        </p:nvPicPr>
        <p:blipFill rotWithShape="1">
          <a:blip r:embed="rId4">
            <a:alphaModFix/>
          </a:blip>
          <a:srcRect b="42964" l="39920" r="14388" t="54179"/>
          <a:stretch/>
        </p:blipFill>
        <p:spPr>
          <a:xfrm rot="-5400000">
            <a:off x="-2263837" y="2257787"/>
            <a:ext cx="5155625" cy="62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 rotWithShape="1">
          <a:blip r:embed="rId4">
            <a:alphaModFix/>
          </a:blip>
          <a:srcRect b="42964" l="39920" r="14388" t="54179"/>
          <a:stretch/>
        </p:blipFill>
        <p:spPr>
          <a:xfrm flipH="1" rot="5400000">
            <a:off x="6252213" y="2257774"/>
            <a:ext cx="5155625" cy="62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/>
          <p:nvPr/>
        </p:nvSpPr>
        <p:spPr>
          <a:xfrm>
            <a:off x="150" y="0"/>
            <a:ext cx="9144000" cy="515550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3329575" y="774125"/>
            <a:ext cx="5474400" cy="8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120">
                <a:solidFill>
                  <a:srgbClr val="85200C"/>
                </a:solidFill>
                <a:latin typeface="Sanchez"/>
                <a:ea typeface="Sanchez"/>
                <a:cs typeface="Sanchez"/>
                <a:sym typeface="Sanchez"/>
              </a:rPr>
              <a:t>Who is the </a:t>
            </a:r>
            <a:r>
              <a:rPr b="1" lang="en" sz="2120">
                <a:solidFill>
                  <a:srgbClr val="85200C"/>
                </a:solidFill>
                <a:latin typeface="Sanchez"/>
                <a:ea typeface="Sanchez"/>
                <a:cs typeface="Sanchez"/>
                <a:sym typeface="Sanchez"/>
              </a:rPr>
              <a:t>Confederated</a:t>
            </a:r>
            <a:r>
              <a:rPr b="1" lang="en" sz="2120">
                <a:solidFill>
                  <a:srgbClr val="85200C"/>
                </a:solidFill>
                <a:latin typeface="Sanchez"/>
                <a:ea typeface="Sanchez"/>
                <a:cs typeface="Sanchez"/>
                <a:sym typeface="Sanchez"/>
              </a:rPr>
              <a:t> Tribes of Grand Ronde?</a:t>
            </a:r>
            <a:endParaRPr b="1" sz="2120">
              <a:solidFill>
                <a:srgbClr val="85200C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107" name="Google Shape;107;p19"/>
          <p:cNvSpPr txBox="1"/>
          <p:nvPr/>
        </p:nvSpPr>
        <p:spPr>
          <a:xfrm>
            <a:off x="3647125" y="1641725"/>
            <a:ext cx="48393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❖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One of the nine federally recognized Native American tribes in Oregon.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❖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Made up of more than 27 different bands and tribes across Oregon and brought together on the reservation in Grand Ronde, Oregon.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❖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They have a unique 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culture, language and set of traditions practiced by their people. 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❖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 Grand Ronde government/ Tribal Council and campus is currently located in Grand Ronde, Oregon.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❖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There are over 5,500 tribal member across the world. 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8" name="Google Shape;108;p19"/>
          <p:cNvSpPr txBox="1"/>
          <p:nvPr/>
        </p:nvSpPr>
        <p:spPr>
          <a:xfrm>
            <a:off x="3080000" y="4625075"/>
            <a:ext cx="2348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CTGR Governance Building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109" name="Google Shape;109;p19"/>
          <p:cNvSpPr txBox="1"/>
          <p:nvPr/>
        </p:nvSpPr>
        <p:spPr>
          <a:xfrm>
            <a:off x="6322525" y="4617425"/>
            <a:ext cx="234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CTGR Pow Wow dancers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1"/>
            <a:ext cx="332957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/>
          <p:nvPr/>
        </p:nvSpPr>
        <p:spPr>
          <a:xfrm>
            <a:off x="113250" y="88350"/>
            <a:ext cx="8917500" cy="496680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0"/>
          <p:cNvPicPr preferRelativeResize="0"/>
          <p:nvPr/>
        </p:nvPicPr>
        <p:blipFill rotWithShape="1">
          <a:blip r:embed="rId3">
            <a:alphaModFix amt="15000"/>
          </a:blip>
          <a:srcRect b="30561" l="0" r="50900" t="32972"/>
          <a:stretch/>
        </p:blipFill>
        <p:spPr>
          <a:xfrm flipH="1">
            <a:off x="0" y="0"/>
            <a:ext cx="53530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 rotWithShape="1">
          <a:blip r:embed="rId3">
            <a:alphaModFix amt="15000"/>
          </a:blip>
          <a:srcRect b="30561" l="0" r="50900" t="32972"/>
          <a:stretch/>
        </p:blipFill>
        <p:spPr>
          <a:xfrm>
            <a:off x="3790950" y="0"/>
            <a:ext cx="53530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/>
          <p:nvPr>
            <p:ph type="title"/>
          </p:nvPr>
        </p:nvSpPr>
        <p:spPr>
          <a:xfrm>
            <a:off x="1486350" y="445025"/>
            <a:ext cx="617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5200C"/>
                </a:solidFill>
                <a:latin typeface="Sanchez"/>
                <a:ea typeface="Sanchez"/>
                <a:cs typeface="Sanchez"/>
                <a:sym typeface="Sanchez"/>
              </a:rPr>
              <a:t>A </a:t>
            </a:r>
            <a:r>
              <a:rPr b="1" lang="en">
                <a:solidFill>
                  <a:srgbClr val="85200C"/>
                </a:solidFill>
                <a:latin typeface="Sanchez"/>
                <a:ea typeface="Sanchez"/>
                <a:cs typeface="Sanchez"/>
                <a:sym typeface="Sanchez"/>
              </a:rPr>
              <a:t>Brief History of CTGR</a:t>
            </a:r>
            <a:endParaRPr b="1">
              <a:solidFill>
                <a:srgbClr val="85200C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119" name="Google Shape;119;p20"/>
          <p:cNvSpPr txBox="1"/>
          <p:nvPr>
            <p:ph idx="1" type="body"/>
          </p:nvPr>
        </p:nvSpPr>
        <p:spPr>
          <a:xfrm>
            <a:off x="311700" y="1146150"/>
            <a:ext cx="8511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10000"/>
          </a:bodyPr>
          <a:lstStyle/>
          <a:p>
            <a:pPr indent="-30194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roxima Nova"/>
              <a:buChar char="❖"/>
            </a:pPr>
            <a:r>
              <a:rPr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 Confederated Tribes of the Grand Ronde Community of Oregon includes </a:t>
            </a:r>
            <a:r>
              <a:rPr b="1"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over 30 tribes and bands</a:t>
            </a:r>
            <a:r>
              <a:rPr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from western Oregon, northern California, and southwest Washington. Since</a:t>
            </a:r>
            <a:r>
              <a:rPr b="1"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time immemorial</a:t>
            </a:r>
            <a:r>
              <a:rPr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tribal people have relied on these traditional landscapes for their livelihood. The fish and game were plentiful and what the lands didn’t provide, they acquired by trade.</a:t>
            </a:r>
            <a:endParaRPr sz="2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0194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roxima Nova"/>
              <a:buChar char="❖"/>
            </a:pPr>
            <a:r>
              <a:rPr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This way of life changed with </a:t>
            </a:r>
            <a:r>
              <a:rPr b="1"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western expansion</a:t>
            </a:r>
            <a:r>
              <a:rPr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. Ratified and unratified treaties between the Tribes and the United States Government from 1853 through 1855 resulted in the </a:t>
            </a:r>
            <a:r>
              <a:rPr b="1"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forced removal</a:t>
            </a:r>
            <a:r>
              <a:rPr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of tribal members from their ancestral homelands. </a:t>
            </a:r>
            <a:endParaRPr sz="2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0194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roxima Nova"/>
              <a:buChar char="❖"/>
            </a:pPr>
            <a:r>
              <a:rPr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 Grand Ronde Tribe’s</a:t>
            </a:r>
            <a:r>
              <a:rPr b="1"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federal recognition</a:t>
            </a:r>
            <a:r>
              <a:rPr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b="1"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status</a:t>
            </a:r>
            <a:r>
              <a:rPr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was </a:t>
            </a:r>
            <a:r>
              <a:rPr b="1"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terminated</a:t>
            </a:r>
            <a:r>
              <a:rPr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in 1954 when Congress passed the </a:t>
            </a:r>
            <a:r>
              <a:rPr b="1"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Western Oregon Termination Act</a:t>
            </a:r>
            <a:r>
              <a:rPr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. This legislation </a:t>
            </a:r>
            <a:r>
              <a:rPr b="1"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stripped</a:t>
            </a:r>
            <a:r>
              <a:rPr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the Tribe of its federal status and </a:t>
            </a:r>
            <a:r>
              <a:rPr b="1"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severed the trust</a:t>
            </a:r>
            <a:r>
              <a:rPr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with the federal government. Between 1954 and 1983, Grand Ronde tribal members were a </a:t>
            </a:r>
            <a:r>
              <a:rPr b="1"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landless people in their own land</a:t>
            </a:r>
            <a:r>
              <a:rPr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. The termination policy robbed the Tribe of its </a:t>
            </a:r>
            <a:r>
              <a:rPr b="1"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social, economic and political fabric</a:t>
            </a:r>
            <a:r>
              <a:rPr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, leaving a scattered population and poverty.</a:t>
            </a:r>
            <a:endParaRPr sz="2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0194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roxima Nova"/>
              <a:buChar char="❖"/>
            </a:pPr>
            <a:r>
              <a:rPr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During these </a:t>
            </a:r>
            <a:r>
              <a:rPr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times</a:t>
            </a:r>
            <a:r>
              <a:rPr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of removal and termination, the United States Government placed </a:t>
            </a:r>
            <a:r>
              <a:rPr b="1"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requirements and restrictions</a:t>
            </a:r>
            <a:r>
              <a:rPr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upon the Native peoples in attempt to </a:t>
            </a:r>
            <a:r>
              <a:rPr b="1"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eliminate their cultural practices and lifeways</a:t>
            </a:r>
            <a:r>
              <a:rPr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. </a:t>
            </a:r>
            <a:endParaRPr sz="2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0194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roxima Nova"/>
              <a:buChar char="❖"/>
            </a:pPr>
            <a:r>
              <a:rPr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In 1983, the</a:t>
            </a:r>
            <a:r>
              <a:rPr b="1"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federal recognition status</a:t>
            </a:r>
            <a:r>
              <a:rPr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of the Confederated Tribes of Grand Ronde was </a:t>
            </a:r>
            <a:r>
              <a:rPr b="1"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restored</a:t>
            </a:r>
            <a:r>
              <a:rPr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. After restoration and the re-establishment of the Grand Ronde Reservation were completed, the Tribe focused on </a:t>
            </a:r>
            <a:r>
              <a:rPr b="1"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rebuilding</a:t>
            </a:r>
            <a:r>
              <a:rPr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its institutions and developing programs to meet the </a:t>
            </a:r>
            <a:r>
              <a:rPr b="1"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needs of its members</a:t>
            </a:r>
            <a:r>
              <a:rPr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. </a:t>
            </a:r>
            <a:endParaRPr sz="2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For more 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information and more specifics regarding this information, visit: </a:t>
            </a:r>
            <a:r>
              <a:rPr lang="en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https://www.grandronde.org/history-culture/history/our-story/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0" name="Google Shape;120;p20"/>
          <p:cNvSpPr/>
          <p:nvPr/>
        </p:nvSpPr>
        <p:spPr>
          <a:xfrm>
            <a:off x="113250" y="88350"/>
            <a:ext cx="8917500" cy="496680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idx="1" type="body"/>
          </p:nvPr>
        </p:nvSpPr>
        <p:spPr>
          <a:xfrm>
            <a:off x="311700" y="1664400"/>
            <a:ext cx="8520600" cy="18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rgbClr val="85200C"/>
                </a:solidFill>
                <a:latin typeface="Sanchez"/>
                <a:ea typeface="Sanchez"/>
                <a:cs typeface="Sanchez"/>
                <a:sym typeface="Sanchez"/>
              </a:rPr>
              <a:t>Brainstorm!</a:t>
            </a:r>
            <a:endParaRPr b="1" sz="4200">
              <a:solidFill>
                <a:srgbClr val="85200C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4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What is assimilation?</a:t>
            </a:r>
            <a:r>
              <a:rPr lang="en" sz="42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4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26" name="Google Shape;126;p21"/>
          <p:cNvPicPr preferRelativeResize="0"/>
          <p:nvPr/>
        </p:nvPicPr>
        <p:blipFill rotWithShape="1">
          <a:blip r:embed="rId3">
            <a:alphaModFix/>
          </a:blip>
          <a:srcRect b="60251" l="18744" r="44609" t="16193"/>
          <a:stretch/>
        </p:blipFill>
        <p:spPr>
          <a:xfrm>
            <a:off x="1489400" y="452675"/>
            <a:ext cx="1912248" cy="121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 rotWithShape="1">
          <a:blip r:embed="rId3">
            <a:alphaModFix/>
          </a:blip>
          <a:srcRect b="37556" l="37487" r="16796" t="34348"/>
          <a:stretch/>
        </p:blipFill>
        <p:spPr>
          <a:xfrm>
            <a:off x="5812451" y="3072749"/>
            <a:ext cx="2385577" cy="14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/>
          <p:nvPr/>
        </p:nvSpPr>
        <p:spPr>
          <a:xfrm>
            <a:off x="113250" y="88350"/>
            <a:ext cx="8917500" cy="496680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