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Nunito"/>
      <p:regular r:id="rId22"/>
      <p:bold r:id="rId23"/>
      <p:italic r:id="rId24"/>
      <p:boldItalic r:id="rId25"/>
    </p:embeddedFont>
    <p:embeddedFont>
      <p:font typeface="Merriweather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Nunito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erriweather-regular.fntdata"/><Relationship Id="rId25" Type="http://schemas.openxmlformats.org/officeDocument/2006/relationships/font" Target="fonts/Nunito-boldItalic.fntdata"/><Relationship Id="rId28" Type="http://schemas.openxmlformats.org/officeDocument/2006/relationships/font" Target="fonts/Merriweather-italic.fntdata"/><Relationship Id="rId27" Type="http://schemas.openxmlformats.org/officeDocument/2006/relationships/font" Target="fonts/Merriweather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erriweather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d92f61eac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0d92f61ea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teaching the lesson, please read the background notes for the teacher.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d92f61ea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0d92f61ea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Students should answer this question based on how close their prediction matched the actual number in their sample AND the new information they got from the Stand-up/Hand-up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d92f61eac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0d92f61eac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d92f61eac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0d92f61eac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d92f61eac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0d92f61eac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d92f61eac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0d92f61eac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d92f61eac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d92f61eac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d92f61eac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0d92f61eac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d92f61eac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d92f61eac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d92f61eac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0d92f61eac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d92f61eac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0d92f61eac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34" name="Google Shape;134;p1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38" name="Google Shape;138;p1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142" name="Google Shape;142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146" name="Google Shape;146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150" name="Google Shape;150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1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54" name="Google Shape;154;p14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" name="Google Shape;155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159" name="Google Shape;159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63" name="Google Shape;163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3" name="Google Shape;173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4" name="Google Shape;174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0" name="Google Shape;180;p1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1" name="Google Shape;181;p17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2" name="Google Shape;182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8" name="Google Shape;188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5" name="Google Shape;195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" name="Google Shape;199;p2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200" name="Google Shape;200;p2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" name="Google Shape;204;p2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205" name="Google Shape;205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20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209" name="Google Shape;209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Google Shape;212;p20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13" name="Google Shape;213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9" name="Google Shape;219;p21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" name="Google Shape;220;p2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1" name="Google Shape;221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2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27" name="Google Shape;227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23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231" name="Google Shape;231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2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235" name="Google Shape;235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" name="Google Shape;238;p23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23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0" name="Google Shape;240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cocr5HEO5suXqm-TgnDYO8eSbFvnM0EL/view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>
            <p:ph type="ctrTitle"/>
          </p:nvPr>
        </p:nvSpPr>
        <p:spPr>
          <a:xfrm>
            <a:off x="1834153" y="7454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Sampling</a:t>
            </a: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Data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8" name="Google Shape;248;p25"/>
          <p:cNvSpPr txBox="1"/>
          <p:nvPr>
            <p:ph idx="1" type="subTitle"/>
          </p:nvPr>
        </p:nvSpPr>
        <p:spPr>
          <a:xfrm>
            <a:off x="1891350" y="350370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Putting it all together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9" name="Google Shape;249;p25"/>
          <p:cNvPicPr preferRelativeResize="0"/>
          <p:nvPr/>
        </p:nvPicPr>
        <p:blipFill rotWithShape="1">
          <a:blip r:embed="rId3">
            <a:alphaModFix/>
          </a:blip>
          <a:srcRect b="0" l="19" r="29" t="0"/>
          <a:stretch/>
        </p:blipFill>
        <p:spPr>
          <a:xfrm>
            <a:off x="3673700" y="1894725"/>
            <a:ext cx="1682200" cy="166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4"/>
          <p:cNvPicPr preferRelativeResize="0"/>
          <p:nvPr/>
        </p:nvPicPr>
        <p:blipFill rotWithShape="1">
          <a:blip r:embed="rId3">
            <a:alphaModFix amt="10000"/>
          </a:blip>
          <a:srcRect b="17000" l="4893" r="6462" t="16668"/>
          <a:stretch/>
        </p:blipFill>
        <p:spPr>
          <a:xfrm>
            <a:off x="6847250" y="212383"/>
            <a:ext cx="2085476" cy="201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4"/>
          <p:cNvPicPr preferRelativeResize="0"/>
          <p:nvPr/>
        </p:nvPicPr>
        <p:blipFill rotWithShape="1">
          <a:blip r:embed="rId3">
            <a:alphaModFix amt="10000"/>
          </a:blip>
          <a:srcRect b="17000" l="4893" r="6462" t="16668"/>
          <a:stretch/>
        </p:blipFill>
        <p:spPr>
          <a:xfrm>
            <a:off x="199175" y="212375"/>
            <a:ext cx="2085484" cy="2018877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4"/>
          <p:cNvSpPr txBox="1"/>
          <p:nvPr>
            <p:ph type="title"/>
          </p:nvPr>
        </p:nvSpPr>
        <p:spPr>
          <a:xfrm>
            <a:off x="1981200" y="591875"/>
            <a:ext cx="518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Deer Tags, Take Two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1" name="Google Shape;311;p34"/>
          <p:cNvSpPr txBox="1"/>
          <p:nvPr>
            <p:ph idx="1" type="body"/>
          </p:nvPr>
        </p:nvSpPr>
        <p:spPr>
          <a:xfrm>
            <a:off x="1474650" y="1394125"/>
            <a:ext cx="6194700" cy="22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Is the capture/recapture method you simulated today an accurate way to predict a population? Why or why not?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>
            <p:ph type="title"/>
          </p:nvPr>
        </p:nvSpPr>
        <p:spPr>
          <a:xfrm>
            <a:off x="53340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Wrapping It All Up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7" name="Google Shape;317;p35"/>
          <p:cNvSpPr txBox="1"/>
          <p:nvPr>
            <p:ph idx="1" type="body"/>
          </p:nvPr>
        </p:nvSpPr>
        <p:spPr>
          <a:xfrm>
            <a:off x="533400" y="1627050"/>
            <a:ext cx="6307200" cy="23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The tribe is planning to use the capture/recapture method to determine the number of tags to issue. </a:t>
            </a: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Write an </a:t>
            </a: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email</a:t>
            </a: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 to Lindsay about whether you support this plan and why.  </a:t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8" name="Google Shape;31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44183">
            <a:off x="6949560" y="3050108"/>
            <a:ext cx="1768009" cy="176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/>
          <p:nvPr>
            <p:ph idx="1" type="body"/>
          </p:nvPr>
        </p:nvSpPr>
        <p:spPr>
          <a:xfrm>
            <a:off x="329050" y="517050"/>
            <a:ext cx="5294100" cy="41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Review</a:t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Proxima Nova"/>
              <a:buChar char="➔"/>
            </a:pPr>
            <a:r>
              <a:rPr i="1" lang="en" sz="2400">
                <a:latin typeface="Proxima Nova"/>
                <a:ea typeface="Proxima Nova"/>
                <a:cs typeface="Proxima Nova"/>
                <a:sym typeface="Proxima Nova"/>
              </a:rPr>
              <a:t>What have we learned so far about blacktail deer populations?</a:t>
            </a:r>
            <a:endParaRPr i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➔"/>
            </a:pPr>
            <a:r>
              <a:rPr i="1" lang="en" sz="2400">
                <a:latin typeface="Proxima Nova"/>
                <a:ea typeface="Proxima Nova"/>
                <a:cs typeface="Proxima Nova"/>
                <a:sym typeface="Proxima Nova"/>
              </a:rPr>
              <a:t>What do we still need to know?</a:t>
            </a:r>
            <a:endParaRPr i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255" name="Google Shape;255;p26"/>
          <p:cNvPicPr preferRelativeResize="0"/>
          <p:nvPr/>
        </p:nvPicPr>
        <p:blipFill rotWithShape="1">
          <a:blip r:embed="rId3">
            <a:alphaModFix/>
          </a:blip>
          <a:srcRect b="33788" l="26926" r="37046" t="8571"/>
          <a:stretch/>
        </p:blipFill>
        <p:spPr>
          <a:xfrm>
            <a:off x="5815126" y="1092238"/>
            <a:ext cx="2959102" cy="2959037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7" title="Blacktail Deer Video 3.av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525" y="208900"/>
            <a:ext cx="6300950" cy="47257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8"/>
          <p:cNvPicPr preferRelativeResize="0"/>
          <p:nvPr/>
        </p:nvPicPr>
        <p:blipFill rotWithShape="1">
          <a:blip r:embed="rId3">
            <a:alphaModFix amt="20000"/>
          </a:blip>
          <a:srcRect b="24675" l="3660" r="4831" t="17360"/>
          <a:stretch/>
        </p:blipFill>
        <p:spPr>
          <a:xfrm rot="-1267030">
            <a:off x="617301" y="769700"/>
            <a:ext cx="3638096" cy="29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 rotWithShape="1">
          <a:blip r:embed="rId3">
            <a:alphaModFix amt="20000"/>
          </a:blip>
          <a:srcRect b="24675" l="3660" r="4831" t="17360"/>
          <a:stretch/>
        </p:blipFill>
        <p:spPr>
          <a:xfrm rot="605357">
            <a:off x="5069701" y="1653000"/>
            <a:ext cx="3638098" cy="2981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8"/>
          <p:cNvSpPr txBox="1"/>
          <p:nvPr>
            <p:ph type="title"/>
          </p:nvPr>
        </p:nvSpPr>
        <p:spPr>
          <a:xfrm>
            <a:off x="311700" y="1172550"/>
            <a:ext cx="85206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Using the Data</a:t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8" name="Google Shape;268;p28"/>
          <p:cNvSpPr txBox="1"/>
          <p:nvPr>
            <p:ph idx="1" type="body"/>
          </p:nvPr>
        </p:nvSpPr>
        <p:spPr>
          <a:xfrm>
            <a:off x="819150" y="1900650"/>
            <a:ext cx="7505700" cy="13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How does the wildlife biologist use the deer data to decide on the number of tags?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/>
          <p:nvPr>
            <p:ph type="title"/>
          </p:nvPr>
        </p:nvSpPr>
        <p:spPr>
          <a:xfrm>
            <a:off x="612525" y="813325"/>
            <a:ext cx="75057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Class Noticings and Wonderings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4" name="Google Shape;274;p29"/>
          <p:cNvSpPr txBox="1"/>
          <p:nvPr>
            <p:ph idx="1" type="body"/>
          </p:nvPr>
        </p:nvSpPr>
        <p:spPr>
          <a:xfrm>
            <a:off x="612525" y="1446325"/>
            <a:ext cx="7505700" cy="28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How does the wildlife biologist use the deer data to decide on the number of tags?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Think, Ink, Pair Share</a:t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Think about what you heard in the video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Write a summary of the process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Share your process with your team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5" name="Google Shape;2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64664">
            <a:off x="6943667" y="2279948"/>
            <a:ext cx="1767773" cy="249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type="title"/>
          </p:nvPr>
        </p:nvSpPr>
        <p:spPr>
          <a:xfrm>
            <a:off x="819150" y="4939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Make Your Prediction!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1" name="Google Shape;281;p30"/>
          <p:cNvSpPr txBox="1"/>
          <p:nvPr>
            <p:ph idx="1" type="body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Based on the process you just summarized, determine the number of tags that should be issued based on the sampling data.</a:t>
            </a:r>
            <a:endParaRPr i="1" sz="3600">
              <a:solidFill>
                <a:schemeClr val="accent6"/>
              </a:solidFill>
            </a:endParaRPr>
          </a:p>
        </p:txBody>
      </p:sp>
      <p:pic>
        <p:nvPicPr>
          <p:cNvPr id="282" name="Google Shape;282;p30"/>
          <p:cNvPicPr preferRelativeResize="0"/>
          <p:nvPr/>
        </p:nvPicPr>
        <p:blipFill rotWithShape="1">
          <a:blip r:embed="rId3">
            <a:alphaModFix/>
          </a:blip>
          <a:srcRect b="0" l="19997" r="20003" t="0"/>
          <a:stretch/>
        </p:blipFill>
        <p:spPr>
          <a:xfrm rot="1161574">
            <a:off x="6823350" y="2822925"/>
            <a:ext cx="1827050" cy="1827049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3" name="Google Shape;2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6050" y="2922101"/>
            <a:ext cx="1121674" cy="112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>
            <p:ph type="title"/>
          </p:nvPr>
        </p:nvSpPr>
        <p:spPr>
          <a:xfrm>
            <a:off x="375975" y="388150"/>
            <a:ext cx="7505700" cy="6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But What If...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9" name="Google Shape;289;p31"/>
          <p:cNvSpPr txBox="1"/>
          <p:nvPr>
            <p:ph idx="1" type="body"/>
          </p:nvPr>
        </p:nvSpPr>
        <p:spPr>
          <a:xfrm>
            <a:off x="375975" y="1047850"/>
            <a:ext cx="8307300" cy="34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some of the same deer are captured more than once?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In the Grand Ronde study there were…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289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Captures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89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Viable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were captured more than once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How does this impact the prediction of the total population?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 amt="20000"/>
          </a:blip>
          <a:srcRect b="4207" l="38658" r="22354" t="3533"/>
          <a:stretch/>
        </p:blipFill>
        <p:spPr>
          <a:xfrm>
            <a:off x="199150" y="199163"/>
            <a:ext cx="1549975" cy="47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2"/>
          <p:cNvSpPr txBox="1"/>
          <p:nvPr>
            <p:ph type="title"/>
          </p:nvPr>
        </p:nvSpPr>
        <p:spPr>
          <a:xfrm>
            <a:off x="819150" y="1309600"/>
            <a:ext cx="75057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Capture/Recapture Simulation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6" name="Google Shape;296;p32"/>
          <p:cNvSpPr txBox="1"/>
          <p:nvPr>
            <p:ph idx="1" type="body"/>
          </p:nvPr>
        </p:nvSpPr>
        <p:spPr>
          <a:xfrm>
            <a:off x="819150" y="1957063"/>
            <a:ext cx="7505700" cy="12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Work with a partner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Follow the directions on the activity sheet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/>
          <p:nvPr>
            <p:ph type="title"/>
          </p:nvPr>
        </p:nvSpPr>
        <p:spPr>
          <a:xfrm>
            <a:off x="729750" y="510000"/>
            <a:ext cx="7595100" cy="7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Stand Up Hand Up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2" name="Google Shape;302;p33"/>
          <p:cNvSpPr txBox="1"/>
          <p:nvPr>
            <p:ph idx="1" type="body"/>
          </p:nvPr>
        </p:nvSpPr>
        <p:spPr>
          <a:xfrm>
            <a:off x="729750" y="1219350"/>
            <a:ext cx="4760100" cy="34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Find a partner you did not work with today.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Share with your new partner, your prediction and the actual number in your sample.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Bring this information back to your original partner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303" name="Google Shape;3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52700" y="320500"/>
            <a:ext cx="2814550" cy="23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7B876D"/>
      </a:accent1>
      <a:accent2>
        <a:srgbClr val="989E8B"/>
      </a:accent2>
      <a:accent3>
        <a:srgbClr val="DDB8A6"/>
      </a:accent3>
      <a:accent4>
        <a:srgbClr val="D49B7E"/>
      </a:accent4>
      <a:accent5>
        <a:srgbClr val="C67F43"/>
      </a:accent5>
      <a:accent6>
        <a:srgbClr val="893F04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