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Proxima Nova"/>
      <p:regular r:id="rId18"/>
      <p:bold r:id="rId19"/>
      <p:italic r:id="rId20"/>
      <p:boldItalic r:id="rId21"/>
    </p:embeddedFont>
    <p:embeddedFont>
      <p:font typeface="Nunito"/>
      <p:regular r:id="rId22"/>
      <p:bold r:id="rId23"/>
      <p:italic r:id="rId24"/>
      <p:boldItalic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847AC2-C114-4464-A775-41C16A4F55CC}">
  <a:tblStyle styleId="{AF847AC2-C114-4464-A775-41C16A4F55C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22" Type="http://schemas.openxmlformats.org/officeDocument/2006/relationships/font" Target="fonts/Nunito-regular.fntdata"/><Relationship Id="rId21" Type="http://schemas.openxmlformats.org/officeDocument/2006/relationships/font" Target="fonts/ProximaNova-boldItalic.fntdata"/><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regular.fntdata"/><Relationship Id="rId25" Type="http://schemas.openxmlformats.org/officeDocument/2006/relationships/font" Target="fonts/Nunito-boldItalic.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roximaNova-bold.fntdata"/><Relationship Id="rId1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teaching the lesson, please read the background notes for the teacher.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ee2f2757a_0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ee2f2757a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End of day one has a video where Lindsay Belonga from Grand Ronde talks about the study and her job.</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42db1e2b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2db1e2b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can do this individually or as a team.  The purpose is for them to process what they saw and heard today on paper and video and summarize their thinking.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ee2f2757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ee2f2757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Teacher Notes</a:t>
            </a:r>
            <a:r>
              <a:rPr lang="en"/>
              <a:t>: For the first part, give students individual think time to look at the table and record observations and questions.  Students may want to use highlighters to highlight important information.  Students should understand that for this part they are not expected to know everything about the data - you want them to be curious about it and ask questions. Questions should be more specific than “what is this data for?”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ee2f2757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ee2f275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teams of 4, have students number off 1 - 4.  Starting with the 1’s, each team member shares what they noticed (not the questions).  The number 4 person records the collective noticings.  Once sharing begins, students do not need to share something that’s already been shared - they can add anything that someone else hasn’t already said.  Then, repeat for questions but Person 3 records the questions.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ee2f2757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ee2f2757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each group share their noticings and questions.  Record on chart paper or on a white board the noticings that come up and questions.  For things groups noticed that may not be evident, be sure to ask what they think it may mean.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ee2f2757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ee2f2757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4 passages with different information about the data. Each person in the team will read a different paragraph.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ee2f2757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ee2f2757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Use a four corners strategy so students read, discuss, and share information from their passage.  Each person in the group reads a different passage.  Then have students who read the same passage gather in a different corner to discuss the reading.  After discussion, they go back to their original group and share the information from their passage.  Students may need some prompting to begin their discussion, so pick a student to start with (student who’s birthday is the closest to today, student with the longest hair, etc…).  They begin the discussion by saying something they thought was important and whether it answers a question they had.</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ee2f2757a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ee2f2757a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this part, circulate and listen to the information that students are sharing.  After teams have had time to share, pull the class back together and have a larger discussion about which of their questions have now been answered and/or other information that should be added to the ‘noticed’ column.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ee2f2757a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ee2f2757a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conducted this study and where was it conducted?</a:t>
            </a:r>
            <a:endParaRPr/>
          </a:p>
          <a:p>
            <a:pPr indent="0" lvl="0" marL="0" rtl="0" algn="l">
              <a:spcBef>
                <a:spcPts val="0"/>
              </a:spcBef>
              <a:spcAft>
                <a:spcPts val="0"/>
              </a:spcAft>
              <a:buNone/>
            </a:pPr>
            <a:r>
              <a:rPr lang="en"/>
              <a:t>What will this data be used for?</a:t>
            </a:r>
            <a:endParaRPr/>
          </a:p>
          <a:p>
            <a:pPr indent="0" lvl="0" marL="0" rtl="0" algn="l">
              <a:spcBef>
                <a:spcPts val="0"/>
              </a:spcBef>
              <a:spcAft>
                <a:spcPts val="0"/>
              </a:spcAft>
              <a:buNone/>
            </a:pPr>
            <a:r>
              <a:rPr lang="en"/>
              <a:t>How was the data collected?</a:t>
            </a:r>
            <a:endParaRPr/>
          </a:p>
          <a:p>
            <a:pPr indent="0" lvl="0" marL="0" rtl="0" algn="l">
              <a:spcBef>
                <a:spcPts val="0"/>
              </a:spcBef>
              <a:spcAft>
                <a:spcPts val="0"/>
              </a:spcAft>
              <a:buNone/>
            </a:pPr>
            <a:r>
              <a:rPr lang="en"/>
              <a:t>When was the study conducted?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ee2f2757a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ee2f2757a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this point, teams may now ask the teacher for additional information by asking questions.  See detailed notes on the data table and sample to answer questions.  If students ask a question that you don’t have an answer for, let them know you don’t have the answer to that question.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h3e0tXQ2hAUKYsjib1EDfhkh23Y2a2x4/view"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34153" y="7454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Examining Data</a:t>
            </a:r>
            <a:endParaRPr>
              <a:solidFill>
                <a:schemeClr val="dk2"/>
              </a:solidFill>
              <a:latin typeface="Merriweather"/>
              <a:ea typeface="Merriweather"/>
              <a:cs typeface="Merriweather"/>
              <a:sym typeface="Merriweather"/>
            </a:endParaRPr>
          </a:p>
        </p:txBody>
      </p:sp>
      <p:sp>
        <p:nvSpPr>
          <p:cNvPr id="129" name="Google Shape;129;p13"/>
          <p:cNvSpPr txBox="1"/>
          <p:nvPr>
            <p:ph idx="1" type="subTitle"/>
          </p:nvPr>
        </p:nvSpPr>
        <p:spPr>
          <a:xfrm>
            <a:off x="1891350" y="34205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Proxima Nova"/>
                <a:ea typeface="Proxima Nova"/>
                <a:cs typeface="Proxima Nova"/>
                <a:sym typeface="Proxima Nova"/>
              </a:rPr>
              <a:t>How observant are you?</a:t>
            </a:r>
            <a:endParaRPr sz="3000">
              <a:latin typeface="Proxima Nova"/>
              <a:ea typeface="Proxima Nova"/>
              <a:cs typeface="Proxima Nova"/>
              <a:sym typeface="Proxima Nova"/>
            </a:endParaRPr>
          </a:p>
        </p:txBody>
      </p:sp>
      <p:pic>
        <p:nvPicPr>
          <p:cNvPr id="130" name="Google Shape;130;p13"/>
          <p:cNvPicPr preferRelativeResize="0"/>
          <p:nvPr/>
        </p:nvPicPr>
        <p:blipFill>
          <a:blip r:embed="rId3">
            <a:alphaModFix/>
          </a:blip>
          <a:stretch>
            <a:fillRect/>
          </a:stretch>
        </p:blipFill>
        <p:spPr>
          <a:xfrm>
            <a:off x="3673700" y="1894725"/>
            <a:ext cx="1682200" cy="166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2" title="Blacktail Deer Video 1.avi">
            <a:hlinkClick r:id="rId3"/>
          </p:cNvPr>
          <p:cNvPicPr preferRelativeResize="0"/>
          <p:nvPr/>
        </p:nvPicPr>
        <p:blipFill>
          <a:blip r:embed="rId4">
            <a:alphaModFix/>
          </a:blip>
          <a:stretch>
            <a:fillRect/>
          </a:stretch>
        </p:blipFill>
        <p:spPr>
          <a:xfrm>
            <a:off x="1429125" y="214588"/>
            <a:ext cx="6285750" cy="4714325"/>
          </a:xfrm>
          <a:prstGeom prst="rect">
            <a:avLst/>
          </a:prstGeom>
          <a:noFill/>
          <a:ln cap="flat" cmpd="sng" w="38100">
            <a:solidFill>
              <a:schemeClr val="accent6"/>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ph type="title"/>
          </p:nvPr>
        </p:nvSpPr>
        <p:spPr>
          <a:xfrm>
            <a:off x="53340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Summarizing Our Learning</a:t>
            </a:r>
            <a:endParaRPr>
              <a:latin typeface="Merriweather"/>
              <a:ea typeface="Merriweather"/>
              <a:cs typeface="Merriweather"/>
              <a:sym typeface="Merriweather"/>
            </a:endParaRPr>
          </a:p>
        </p:txBody>
      </p:sp>
      <p:sp>
        <p:nvSpPr>
          <p:cNvPr id="199" name="Google Shape;199;p23"/>
          <p:cNvSpPr txBox="1"/>
          <p:nvPr>
            <p:ph idx="1" type="body"/>
          </p:nvPr>
        </p:nvSpPr>
        <p:spPr>
          <a:xfrm>
            <a:off x="533400" y="1627050"/>
            <a:ext cx="7644300" cy="118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latin typeface="Proxima Nova"/>
                <a:ea typeface="Proxima Nova"/>
                <a:cs typeface="Proxima Nova"/>
                <a:sym typeface="Proxima Nova"/>
              </a:rPr>
              <a:t>Summarize what you know now about the data.</a:t>
            </a:r>
            <a:endParaRPr sz="2400">
              <a:latin typeface="Proxima Nova"/>
              <a:ea typeface="Proxima Nova"/>
              <a:cs typeface="Proxima Nova"/>
              <a:sym typeface="Proxima Nova"/>
            </a:endParaRPr>
          </a:p>
        </p:txBody>
      </p:sp>
      <p:pic>
        <p:nvPicPr>
          <p:cNvPr id="200" name="Google Shape;200;p23"/>
          <p:cNvPicPr preferRelativeResize="0"/>
          <p:nvPr/>
        </p:nvPicPr>
        <p:blipFill>
          <a:blip r:embed="rId3">
            <a:alphaModFix/>
          </a:blip>
          <a:stretch>
            <a:fillRect/>
          </a:stretch>
        </p:blipFill>
        <p:spPr>
          <a:xfrm rot="1144183">
            <a:off x="6672701" y="2637474"/>
            <a:ext cx="2024550" cy="2024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idx="1" type="body"/>
          </p:nvPr>
        </p:nvSpPr>
        <p:spPr>
          <a:xfrm>
            <a:off x="329050" y="517050"/>
            <a:ext cx="5294100" cy="410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Proxima Nova"/>
                <a:ea typeface="Proxima Nova"/>
                <a:cs typeface="Proxima Nova"/>
                <a:sym typeface="Proxima Nova"/>
              </a:rPr>
              <a:t>Examine the table.</a:t>
            </a:r>
            <a:endParaRPr b="1" sz="2400">
              <a:latin typeface="Proxima Nova"/>
              <a:ea typeface="Proxima Nova"/>
              <a:cs typeface="Proxima Nova"/>
              <a:sym typeface="Proxima Nova"/>
            </a:endParaRPr>
          </a:p>
          <a:p>
            <a:pPr indent="-381000" lvl="0" marL="457200" rtl="0" algn="l">
              <a:spcBef>
                <a:spcPts val="1600"/>
              </a:spcBef>
              <a:spcAft>
                <a:spcPts val="0"/>
              </a:spcAft>
              <a:buSzPts val="2400"/>
              <a:buFont typeface="Proxima Nova"/>
              <a:buChar char="➔"/>
            </a:pPr>
            <a:r>
              <a:rPr i="1" lang="en" sz="2400">
                <a:latin typeface="Proxima Nova"/>
                <a:ea typeface="Proxima Nova"/>
                <a:cs typeface="Proxima Nova"/>
                <a:sym typeface="Proxima Nova"/>
              </a:rPr>
              <a:t>What do you notice?</a:t>
            </a:r>
            <a:r>
              <a:rPr lang="en" sz="2400">
                <a:latin typeface="Proxima Nova"/>
                <a:ea typeface="Proxima Nova"/>
                <a:cs typeface="Proxima Nova"/>
                <a:sym typeface="Proxima Nova"/>
              </a:rPr>
              <a:t>  Record your observations</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i="1" lang="en" sz="2400">
                <a:latin typeface="Proxima Nova"/>
                <a:ea typeface="Proxima Nova"/>
                <a:cs typeface="Proxima Nova"/>
                <a:sym typeface="Proxima Nova"/>
              </a:rPr>
              <a:t>What do you wonder?</a:t>
            </a:r>
            <a:r>
              <a:rPr lang="en" sz="2400">
                <a:latin typeface="Proxima Nova"/>
                <a:ea typeface="Proxima Nova"/>
                <a:cs typeface="Proxima Nova"/>
                <a:sym typeface="Proxima Nova"/>
              </a:rPr>
              <a:t>  Record questions you have about the data</a:t>
            </a:r>
            <a:endParaRPr sz="2400">
              <a:latin typeface="Proxima Nova"/>
              <a:ea typeface="Proxima Nova"/>
              <a:cs typeface="Proxima Nova"/>
              <a:sym typeface="Proxima Nova"/>
            </a:endParaRPr>
          </a:p>
          <a:p>
            <a:pPr indent="0" lvl="0" marL="0" rtl="0" algn="l">
              <a:spcBef>
                <a:spcPts val="1600"/>
              </a:spcBef>
              <a:spcAft>
                <a:spcPts val="0"/>
              </a:spcAft>
              <a:buNone/>
            </a:pPr>
            <a:r>
              <a:t/>
            </a:r>
            <a:endParaRPr sz="2400">
              <a:latin typeface="Proxima Nova"/>
              <a:ea typeface="Proxima Nova"/>
              <a:cs typeface="Proxima Nova"/>
              <a:sym typeface="Proxima Nova"/>
            </a:endParaRPr>
          </a:p>
          <a:p>
            <a:pPr indent="0" lvl="0" marL="0" rtl="0" algn="l">
              <a:spcBef>
                <a:spcPts val="1600"/>
              </a:spcBef>
              <a:spcAft>
                <a:spcPts val="0"/>
              </a:spcAft>
              <a:buNone/>
            </a:pPr>
            <a:r>
              <a:rPr lang="en" sz="2400">
                <a:latin typeface="Proxima Nova"/>
                <a:ea typeface="Proxima Nova"/>
                <a:cs typeface="Proxima Nova"/>
                <a:sym typeface="Proxima Nova"/>
              </a:rPr>
              <a:t>You have 5 minutes of private think time to record your ideas.</a:t>
            </a:r>
            <a:endParaRPr sz="2400">
              <a:latin typeface="Proxima Nova"/>
              <a:ea typeface="Proxima Nova"/>
              <a:cs typeface="Proxima Nova"/>
              <a:sym typeface="Proxima Nova"/>
            </a:endParaRPr>
          </a:p>
          <a:p>
            <a:pPr indent="0" lvl="0" marL="457200" rtl="0" algn="l">
              <a:spcBef>
                <a:spcPts val="1600"/>
              </a:spcBef>
              <a:spcAft>
                <a:spcPts val="1600"/>
              </a:spcAft>
              <a:buNone/>
            </a:pPr>
            <a:r>
              <a:t/>
            </a:r>
            <a:endParaRPr sz="3600"/>
          </a:p>
        </p:txBody>
      </p:sp>
      <p:pic>
        <p:nvPicPr>
          <p:cNvPr id="136" name="Google Shape;136;p14"/>
          <p:cNvPicPr preferRelativeResize="0"/>
          <p:nvPr/>
        </p:nvPicPr>
        <p:blipFill rotWithShape="1">
          <a:blip r:embed="rId3">
            <a:alphaModFix/>
          </a:blip>
          <a:srcRect b="33788" l="26926" r="37046" t="8571"/>
          <a:stretch/>
        </p:blipFill>
        <p:spPr>
          <a:xfrm>
            <a:off x="5815126" y="1092238"/>
            <a:ext cx="2959102" cy="2959037"/>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15"/>
          <p:cNvPicPr preferRelativeResize="0"/>
          <p:nvPr/>
        </p:nvPicPr>
        <p:blipFill rotWithShape="1">
          <a:blip r:embed="rId3">
            <a:alphaModFix amt="20000"/>
          </a:blip>
          <a:srcRect b="24675" l="3660" r="4831" t="17360"/>
          <a:stretch/>
        </p:blipFill>
        <p:spPr>
          <a:xfrm rot="-1267030">
            <a:off x="617301" y="769700"/>
            <a:ext cx="3638096" cy="2981300"/>
          </a:xfrm>
          <a:prstGeom prst="rect">
            <a:avLst/>
          </a:prstGeom>
          <a:noFill/>
          <a:ln>
            <a:noFill/>
          </a:ln>
        </p:spPr>
      </p:pic>
      <p:pic>
        <p:nvPicPr>
          <p:cNvPr id="142" name="Google Shape;142;p15"/>
          <p:cNvPicPr preferRelativeResize="0"/>
          <p:nvPr/>
        </p:nvPicPr>
        <p:blipFill rotWithShape="1">
          <a:blip r:embed="rId3">
            <a:alphaModFix amt="20000"/>
          </a:blip>
          <a:srcRect b="24675" l="3660" r="4831" t="17360"/>
          <a:stretch/>
        </p:blipFill>
        <p:spPr>
          <a:xfrm rot="605357">
            <a:off x="5069701" y="1653000"/>
            <a:ext cx="3638098" cy="2981301"/>
          </a:xfrm>
          <a:prstGeom prst="rect">
            <a:avLst/>
          </a:prstGeom>
          <a:noFill/>
          <a:ln>
            <a:noFill/>
          </a:ln>
        </p:spPr>
      </p:pic>
      <p:sp>
        <p:nvSpPr>
          <p:cNvPr id="143" name="Google Shape;143;p15"/>
          <p:cNvSpPr txBox="1"/>
          <p:nvPr>
            <p:ph type="title"/>
          </p:nvPr>
        </p:nvSpPr>
        <p:spPr>
          <a:xfrm>
            <a:off x="311700" y="501600"/>
            <a:ext cx="8520600" cy="7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Merriweather"/>
                <a:ea typeface="Merriweather"/>
                <a:cs typeface="Merriweather"/>
                <a:sym typeface="Merriweather"/>
              </a:rPr>
              <a:t>What Did You Notice?</a:t>
            </a:r>
            <a:endParaRPr sz="3000">
              <a:latin typeface="Merriweather"/>
              <a:ea typeface="Merriweather"/>
              <a:cs typeface="Merriweather"/>
              <a:sym typeface="Merriweather"/>
            </a:endParaRPr>
          </a:p>
        </p:txBody>
      </p:sp>
      <p:sp>
        <p:nvSpPr>
          <p:cNvPr id="144" name="Google Shape;144;p15"/>
          <p:cNvSpPr txBox="1"/>
          <p:nvPr>
            <p:ph idx="1" type="body"/>
          </p:nvPr>
        </p:nvSpPr>
        <p:spPr>
          <a:xfrm>
            <a:off x="819150" y="1229700"/>
            <a:ext cx="7505700" cy="2684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b="1" lang="en" sz="2400">
                <a:latin typeface="Proxima Nova"/>
                <a:ea typeface="Proxima Nova"/>
                <a:cs typeface="Proxima Nova"/>
                <a:sym typeface="Proxima Nova"/>
              </a:rPr>
              <a:t>Person 1</a:t>
            </a:r>
            <a:r>
              <a:rPr lang="en" sz="2400">
                <a:latin typeface="Proxima Nova"/>
                <a:ea typeface="Proxima Nova"/>
                <a:cs typeface="Proxima Nova"/>
                <a:sym typeface="Proxima Nova"/>
              </a:rPr>
              <a:t> starts by sharing what they </a:t>
            </a:r>
            <a:r>
              <a:rPr lang="en" sz="2400" u="sng">
                <a:latin typeface="Proxima Nova"/>
                <a:ea typeface="Proxima Nova"/>
                <a:cs typeface="Proxima Nova"/>
                <a:sym typeface="Proxima Nova"/>
              </a:rPr>
              <a:t>noticed</a:t>
            </a:r>
            <a:r>
              <a:rPr lang="en" sz="2400">
                <a:latin typeface="Proxima Nova"/>
                <a:ea typeface="Proxima Nova"/>
                <a:cs typeface="Proxima Nova"/>
                <a:sym typeface="Proxima Nova"/>
              </a:rPr>
              <a:t>, followed by </a:t>
            </a:r>
            <a:r>
              <a:rPr b="1" lang="en" sz="2400">
                <a:latin typeface="Proxima Nova"/>
                <a:ea typeface="Proxima Nova"/>
                <a:cs typeface="Proxima Nova"/>
                <a:sym typeface="Proxima Nova"/>
              </a:rPr>
              <a:t>Person 2</a:t>
            </a:r>
            <a:r>
              <a:rPr lang="en" sz="2400">
                <a:latin typeface="Proxima Nova"/>
                <a:ea typeface="Proxima Nova"/>
                <a:cs typeface="Proxima Nova"/>
                <a:sym typeface="Proxima Nova"/>
              </a:rPr>
              <a:t>, etc...</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b="1" lang="en" sz="2400">
                <a:latin typeface="Proxima Nova"/>
                <a:ea typeface="Proxima Nova"/>
                <a:cs typeface="Proxima Nova"/>
                <a:sym typeface="Proxima Nova"/>
              </a:rPr>
              <a:t>Person 4</a:t>
            </a:r>
            <a:r>
              <a:rPr lang="en" sz="2400">
                <a:latin typeface="Proxima Nova"/>
                <a:ea typeface="Proxima Nova"/>
                <a:cs typeface="Proxima Nova"/>
                <a:sym typeface="Proxima Nova"/>
              </a:rPr>
              <a:t> records the noticings for the group.</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After everyone has shared what they noticed, repeat for questions. </a:t>
            </a:r>
            <a:r>
              <a:rPr b="1" lang="en" sz="2400">
                <a:latin typeface="Proxima Nova"/>
                <a:ea typeface="Proxima Nova"/>
                <a:cs typeface="Proxima Nova"/>
                <a:sym typeface="Proxima Nova"/>
              </a:rPr>
              <a:t>Person 3</a:t>
            </a:r>
            <a:r>
              <a:rPr lang="en" sz="2400">
                <a:latin typeface="Proxima Nova"/>
                <a:ea typeface="Proxima Nova"/>
                <a:cs typeface="Proxima Nova"/>
                <a:sym typeface="Proxima Nova"/>
              </a:rPr>
              <a:t> records the questions for the group.</a:t>
            </a:r>
            <a:endParaRPr sz="24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612525" y="813325"/>
            <a:ext cx="7505700" cy="6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Class Noticings and Wonderings</a:t>
            </a:r>
            <a:endParaRPr>
              <a:latin typeface="Merriweather"/>
              <a:ea typeface="Merriweather"/>
              <a:cs typeface="Merriweather"/>
              <a:sym typeface="Merriweather"/>
            </a:endParaRPr>
          </a:p>
        </p:txBody>
      </p:sp>
      <p:sp>
        <p:nvSpPr>
          <p:cNvPr id="150" name="Google Shape;150;p16"/>
          <p:cNvSpPr txBox="1"/>
          <p:nvPr>
            <p:ph idx="1" type="body"/>
          </p:nvPr>
        </p:nvSpPr>
        <p:spPr>
          <a:xfrm>
            <a:off x="612525" y="1446325"/>
            <a:ext cx="7505700" cy="2834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Proxima Nova"/>
              <a:buChar char="●"/>
            </a:pPr>
            <a:r>
              <a:rPr b="1" lang="en" sz="2400">
                <a:latin typeface="Proxima Nova"/>
                <a:ea typeface="Proxima Nova"/>
                <a:cs typeface="Proxima Nova"/>
                <a:sym typeface="Proxima Nova"/>
              </a:rPr>
              <a:t>Person 2</a:t>
            </a:r>
            <a:r>
              <a:rPr lang="en" sz="2400">
                <a:latin typeface="Proxima Nova"/>
                <a:ea typeface="Proxima Nova"/>
                <a:cs typeface="Proxima Nova"/>
                <a:sym typeface="Proxima Nova"/>
              </a:rPr>
              <a:t> will share what their group noticed.</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b="1" lang="en" sz="2400">
                <a:latin typeface="Proxima Nova"/>
                <a:ea typeface="Proxima Nova"/>
                <a:cs typeface="Proxima Nova"/>
                <a:sym typeface="Proxima Nova"/>
              </a:rPr>
              <a:t>Person 1</a:t>
            </a:r>
            <a:r>
              <a:rPr lang="en" sz="2400">
                <a:latin typeface="Proxima Nova"/>
                <a:ea typeface="Proxima Nova"/>
                <a:cs typeface="Proxima Nova"/>
                <a:sym typeface="Proxima Nova"/>
              </a:rPr>
              <a:t> will share questions the group has.</a:t>
            </a:r>
            <a:endParaRPr sz="2400">
              <a:latin typeface="Proxima Nova"/>
              <a:ea typeface="Proxima Nova"/>
              <a:cs typeface="Proxima Nova"/>
              <a:sym typeface="Proxima Nova"/>
            </a:endParaRPr>
          </a:p>
        </p:txBody>
      </p:sp>
      <p:pic>
        <p:nvPicPr>
          <p:cNvPr id="151" name="Google Shape;151;p16"/>
          <p:cNvPicPr preferRelativeResize="0"/>
          <p:nvPr/>
        </p:nvPicPr>
        <p:blipFill>
          <a:blip r:embed="rId3">
            <a:alphaModFix/>
          </a:blip>
          <a:stretch>
            <a:fillRect/>
          </a:stretch>
        </p:blipFill>
        <p:spPr>
          <a:xfrm rot="664664">
            <a:off x="6943667" y="2279948"/>
            <a:ext cx="1767773" cy="24990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819150" y="4939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A Little Background...</a:t>
            </a:r>
            <a:endParaRPr>
              <a:latin typeface="Merriweather"/>
              <a:ea typeface="Merriweather"/>
              <a:cs typeface="Merriweather"/>
              <a:sym typeface="Merriweather"/>
            </a:endParaRPr>
          </a:p>
        </p:txBody>
      </p:sp>
      <p:sp>
        <p:nvSpPr>
          <p:cNvPr id="157" name="Google Shape;157;p17"/>
          <p:cNvSpPr txBox="1"/>
          <p:nvPr>
            <p:ph idx="1" type="body"/>
          </p:nvPr>
        </p:nvSpPr>
        <p:spPr>
          <a:xfrm>
            <a:off x="819150" y="13477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Read your passage. </a:t>
            </a:r>
            <a:r>
              <a:rPr lang="en" sz="2400">
                <a:highlight>
                  <a:schemeClr val="accent3"/>
                </a:highlight>
                <a:latin typeface="Proxima Nova"/>
                <a:ea typeface="Proxima Nova"/>
                <a:cs typeface="Proxima Nova"/>
                <a:sym typeface="Proxima Nova"/>
              </a:rPr>
              <a:t>Highlight</a:t>
            </a:r>
            <a:r>
              <a:rPr lang="en" sz="2400">
                <a:latin typeface="Proxima Nova"/>
                <a:ea typeface="Proxima Nova"/>
                <a:cs typeface="Proxima Nova"/>
                <a:sym typeface="Proxima Nova"/>
              </a:rPr>
              <a:t> important information that may answer any of the questions we have.</a:t>
            </a:r>
            <a:endParaRPr sz="2400">
              <a:latin typeface="Proxima Nova"/>
              <a:ea typeface="Proxima Nova"/>
              <a:cs typeface="Proxima Nova"/>
              <a:sym typeface="Proxima Nova"/>
            </a:endParaRPr>
          </a:p>
          <a:p>
            <a:pPr indent="0" lvl="0" marL="0" rtl="0" algn="l">
              <a:spcBef>
                <a:spcPts val="1600"/>
              </a:spcBef>
              <a:spcAft>
                <a:spcPts val="1600"/>
              </a:spcAft>
              <a:buNone/>
            </a:pPr>
            <a:r>
              <a:rPr i="1" lang="en" sz="3600">
                <a:solidFill>
                  <a:schemeClr val="accent6"/>
                </a:solidFill>
              </a:rPr>
              <a:t>Do not talk about your passage with your group yet!</a:t>
            </a:r>
            <a:endParaRPr i="1" sz="3600">
              <a:solidFill>
                <a:schemeClr val="accent6"/>
              </a:solidFill>
            </a:endParaRPr>
          </a:p>
        </p:txBody>
      </p:sp>
      <p:pic>
        <p:nvPicPr>
          <p:cNvPr id="158" name="Google Shape;158;p17"/>
          <p:cNvPicPr preferRelativeResize="0"/>
          <p:nvPr/>
        </p:nvPicPr>
        <p:blipFill>
          <a:blip r:embed="rId3">
            <a:alphaModFix/>
          </a:blip>
          <a:stretch>
            <a:fillRect/>
          </a:stretch>
        </p:blipFill>
        <p:spPr>
          <a:xfrm>
            <a:off x="7091800" y="2987400"/>
            <a:ext cx="1827049" cy="182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8"/>
          <p:cNvPicPr preferRelativeResize="0"/>
          <p:nvPr/>
        </p:nvPicPr>
        <p:blipFill rotWithShape="1">
          <a:blip r:embed="rId3">
            <a:alphaModFix amt="20000"/>
          </a:blip>
          <a:srcRect b="4207" l="38658" r="22354" t="3533"/>
          <a:stretch/>
        </p:blipFill>
        <p:spPr>
          <a:xfrm>
            <a:off x="199150" y="199163"/>
            <a:ext cx="1549975" cy="4745175"/>
          </a:xfrm>
          <a:prstGeom prst="rect">
            <a:avLst/>
          </a:prstGeom>
          <a:noFill/>
          <a:ln>
            <a:noFill/>
          </a:ln>
        </p:spPr>
      </p:pic>
      <p:sp>
        <p:nvSpPr>
          <p:cNvPr id="164" name="Google Shape;164;p18"/>
          <p:cNvSpPr txBox="1"/>
          <p:nvPr>
            <p:ph type="title"/>
          </p:nvPr>
        </p:nvSpPr>
        <p:spPr>
          <a:xfrm>
            <a:off x="375975" y="388150"/>
            <a:ext cx="7505700" cy="6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Four Corners Activity</a:t>
            </a:r>
            <a:endParaRPr>
              <a:latin typeface="Merriweather"/>
              <a:ea typeface="Merriweather"/>
              <a:cs typeface="Merriweather"/>
              <a:sym typeface="Merriweather"/>
            </a:endParaRPr>
          </a:p>
        </p:txBody>
      </p:sp>
      <p:sp>
        <p:nvSpPr>
          <p:cNvPr id="165" name="Google Shape;165;p18"/>
          <p:cNvSpPr txBox="1"/>
          <p:nvPr>
            <p:ph idx="1" type="body"/>
          </p:nvPr>
        </p:nvSpPr>
        <p:spPr>
          <a:xfrm>
            <a:off x="375975" y="1047850"/>
            <a:ext cx="8307300" cy="343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Go to the assigned spot in the room.</a:t>
            </a:r>
            <a:endParaRPr sz="2400">
              <a:latin typeface="Proxima Nova"/>
              <a:ea typeface="Proxima Nova"/>
              <a:cs typeface="Proxima Nova"/>
              <a:sym typeface="Proxima Nova"/>
            </a:endParaRPr>
          </a:p>
          <a:p>
            <a:pPr indent="-381000" lvl="0" marL="457200" rtl="0" algn="l">
              <a:spcBef>
                <a:spcPts val="1600"/>
              </a:spcBef>
              <a:spcAft>
                <a:spcPts val="0"/>
              </a:spcAft>
              <a:buSzPts val="2400"/>
              <a:buFont typeface="Proxima Nova"/>
              <a:buChar char="●"/>
            </a:pPr>
            <a:r>
              <a:rPr b="1" lang="en" sz="2400">
                <a:latin typeface="Proxima Nova"/>
                <a:ea typeface="Proxima Nova"/>
                <a:cs typeface="Proxima Nova"/>
                <a:sym typeface="Proxima Nova"/>
              </a:rPr>
              <a:t>Share</a:t>
            </a:r>
            <a:r>
              <a:rPr lang="en" sz="2400">
                <a:latin typeface="Proxima Nova"/>
                <a:ea typeface="Proxima Nova"/>
                <a:cs typeface="Proxima Nova"/>
                <a:sym typeface="Proxima Nova"/>
              </a:rPr>
              <a:t>: an important piece of information from the passage.  </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b="1" lang="en" sz="2400">
                <a:latin typeface="Proxima Nova"/>
                <a:ea typeface="Proxima Nova"/>
                <a:cs typeface="Proxima Nova"/>
                <a:sym typeface="Proxima Nova"/>
              </a:rPr>
              <a:t>Discuss</a:t>
            </a:r>
            <a:r>
              <a:rPr lang="en" sz="2400">
                <a:latin typeface="Proxima Nova"/>
                <a:ea typeface="Proxima Nova"/>
                <a:cs typeface="Proxima Nova"/>
                <a:sym typeface="Proxima Nova"/>
              </a:rPr>
              <a:t>: Does this answer any of the questions we have?</a:t>
            </a:r>
            <a:endParaRPr sz="2400">
              <a:latin typeface="Proxima Nova"/>
              <a:ea typeface="Proxima Nova"/>
              <a:cs typeface="Proxima Nova"/>
              <a:sym typeface="Proxima Nova"/>
            </a:endParaRPr>
          </a:p>
        </p:txBody>
      </p:sp>
      <p:graphicFrame>
        <p:nvGraphicFramePr>
          <p:cNvPr id="166" name="Google Shape;166;p18"/>
          <p:cNvGraphicFramePr/>
          <p:nvPr/>
        </p:nvGraphicFramePr>
        <p:xfrm>
          <a:off x="7251950" y="3346725"/>
          <a:ext cx="3000000" cy="3000000"/>
        </p:xfrm>
        <a:graphic>
          <a:graphicData uri="http://schemas.openxmlformats.org/drawingml/2006/table">
            <a:tbl>
              <a:tblPr>
                <a:noFill/>
                <a:tableStyleId>{AF847AC2-C114-4464-A775-41C16A4F55CC}</a:tableStyleId>
              </a:tblPr>
              <a:tblGrid>
                <a:gridCol w="796650"/>
                <a:gridCol w="796650"/>
              </a:tblGrid>
              <a:tr h="753350">
                <a:tc>
                  <a:txBody>
                    <a:bodyPr/>
                    <a:lstStyle/>
                    <a:p>
                      <a:pPr indent="0" lvl="0" marL="0" rtl="0" algn="l">
                        <a:spcBef>
                          <a:spcPts val="0"/>
                        </a:spcBef>
                        <a:spcAft>
                          <a:spcPts val="0"/>
                        </a:spcAft>
                        <a:buNone/>
                      </a:pPr>
                      <a:r>
                        <a:t/>
                      </a:r>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753350">
                <a:tc>
                  <a:txBody>
                    <a:bodyPr/>
                    <a:lstStyle/>
                    <a:p>
                      <a:pPr indent="0" lvl="0" marL="0" rtl="0" algn="l">
                        <a:spcBef>
                          <a:spcPts val="0"/>
                        </a:spcBef>
                        <a:spcAft>
                          <a:spcPts val="0"/>
                        </a:spcAft>
                        <a:buNone/>
                      </a:pPr>
                      <a:r>
                        <a:t/>
                      </a:r>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9"/>
          <p:cNvPicPr preferRelativeResize="0"/>
          <p:nvPr/>
        </p:nvPicPr>
        <p:blipFill rotWithShape="1">
          <a:blip r:embed="rId3">
            <a:alphaModFix amt="20000"/>
          </a:blip>
          <a:srcRect b="4207" l="38658" r="22354" t="3533"/>
          <a:stretch/>
        </p:blipFill>
        <p:spPr>
          <a:xfrm>
            <a:off x="199150" y="199163"/>
            <a:ext cx="1549975" cy="4745175"/>
          </a:xfrm>
          <a:prstGeom prst="rect">
            <a:avLst/>
          </a:prstGeom>
          <a:noFill/>
          <a:ln>
            <a:noFill/>
          </a:ln>
        </p:spPr>
      </p:pic>
      <p:sp>
        <p:nvSpPr>
          <p:cNvPr id="172" name="Google Shape;172;p19"/>
          <p:cNvSpPr txBox="1"/>
          <p:nvPr>
            <p:ph type="title"/>
          </p:nvPr>
        </p:nvSpPr>
        <p:spPr>
          <a:xfrm>
            <a:off x="472775" y="538950"/>
            <a:ext cx="75057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4 Corners - continued</a:t>
            </a:r>
            <a:endParaRPr>
              <a:latin typeface="Merriweather"/>
              <a:ea typeface="Merriweather"/>
              <a:cs typeface="Merriweather"/>
              <a:sym typeface="Merriweather"/>
            </a:endParaRPr>
          </a:p>
        </p:txBody>
      </p:sp>
      <p:sp>
        <p:nvSpPr>
          <p:cNvPr id="173" name="Google Shape;173;p19"/>
          <p:cNvSpPr txBox="1"/>
          <p:nvPr>
            <p:ph idx="1" type="body"/>
          </p:nvPr>
        </p:nvSpPr>
        <p:spPr>
          <a:xfrm>
            <a:off x="472775" y="1143150"/>
            <a:ext cx="7505700" cy="3030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Proxima Nova"/>
              <a:buChar char="●"/>
            </a:pPr>
            <a:r>
              <a:rPr b="1" lang="en" sz="2400">
                <a:latin typeface="Proxima Nova"/>
                <a:ea typeface="Proxima Nova"/>
                <a:cs typeface="Proxima Nova"/>
                <a:sym typeface="Proxima Nova"/>
              </a:rPr>
              <a:t>Return</a:t>
            </a:r>
            <a:r>
              <a:rPr lang="en" sz="2400">
                <a:latin typeface="Proxima Nova"/>
                <a:ea typeface="Proxima Nova"/>
                <a:cs typeface="Proxima Nova"/>
                <a:sym typeface="Proxima Nova"/>
              </a:rPr>
              <a:t> to your team</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Each member </a:t>
            </a:r>
            <a:r>
              <a:rPr b="1" lang="en" sz="2400">
                <a:latin typeface="Proxima Nova"/>
                <a:ea typeface="Proxima Nova"/>
                <a:cs typeface="Proxima Nova"/>
                <a:sym typeface="Proxima Nova"/>
              </a:rPr>
              <a:t>shares</a:t>
            </a:r>
            <a:r>
              <a:rPr lang="en" sz="2400">
                <a:latin typeface="Proxima Nova"/>
                <a:ea typeface="Proxima Nova"/>
                <a:cs typeface="Proxima Nova"/>
                <a:sym typeface="Proxima Nova"/>
              </a:rPr>
              <a:t> what they’ve learned from their discussion.</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 sz="2400">
                <a:latin typeface="Proxima Nova"/>
                <a:ea typeface="Proxima Nova"/>
                <a:cs typeface="Proxima Nova"/>
                <a:sym typeface="Proxima Nova"/>
              </a:rPr>
              <a:t>What </a:t>
            </a:r>
            <a:r>
              <a:rPr b="1" lang="en" sz="2400">
                <a:latin typeface="Proxima Nova"/>
                <a:ea typeface="Proxima Nova"/>
                <a:cs typeface="Proxima Nova"/>
                <a:sym typeface="Proxima Nova"/>
              </a:rPr>
              <a:t>questions</a:t>
            </a:r>
            <a:r>
              <a:rPr lang="en" sz="2400">
                <a:latin typeface="Proxima Nova"/>
                <a:ea typeface="Proxima Nova"/>
                <a:cs typeface="Proxima Nova"/>
                <a:sym typeface="Proxima Nova"/>
              </a:rPr>
              <a:t> have been answered and what questions do you still have?</a:t>
            </a:r>
            <a:endParaRPr sz="2400">
              <a:latin typeface="Proxima Nova"/>
              <a:ea typeface="Proxima Nova"/>
              <a:cs typeface="Proxima Nova"/>
              <a:sym typeface="Proxima Nova"/>
            </a:endParaRPr>
          </a:p>
          <a:p>
            <a:pPr indent="0" lvl="0" marL="0" rtl="0" algn="l">
              <a:spcBef>
                <a:spcPts val="1600"/>
              </a:spcBef>
              <a:spcAft>
                <a:spcPts val="0"/>
              </a:spcAft>
              <a:buNone/>
            </a:pPr>
            <a:r>
              <a:t/>
            </a:r>
            <a:endParaRPr sz="3000"/>
          </a:p>
          <a:p>
            <a:pPr indent="0" lvl="0" marL="0" rtl="0" algn="l">
              <a:spcBef>
                <a:spcPts val="1600"/>
              </a:spcBef>
              <a:spcAft>
                <a:spcPts val="0"/>
              </a:spcAft>
              <a:buNone/>
            </a:pPr>
            <a:r>
              <a:t/>
            </a:r>
            <a:endParaRPr sz="3000"/>
          </a:p>
          <a:p>
            <a:pPr indent="0" lvl="0" marL="0" rtl="0" algn="l">
              <a:spcBef>
                <a:spcPts val="1600"/>
              </a:spcBef>
              <a:spcAft>
                <a:spcPts val="0"/>
              </a:spcAft>
              <a:buNone/>
            </a:pPr>
            <a:r>
              <a:t/>
            </a:r>
            <a:endParaRPr sz="3000"/>
          </a:p>
          <a:p>
            <a:pPr indent="0" lvl="0" marL="0" rtl="0" algn="l">
              <a:spcBef>
                <a:spcPts val="1600"/>
              </a:spcBef>
              <a:spcAft>
                <a:spcPts val="0"/>
              </a:spcAft>
              <a:buNone/>
            </a:pPr>
            <a:r>
              <a:t/>
            </a:r>
            <a:endParaRPr sz="3000"/>
          </a:p>
          <a:p>
            <a:pPr indent="0" lvl="0" marL="0" rtl="0" algn="l">
              <a:spcBef>
                <a:spcPts val="1600"/>
              </a:spcBef>
              <a:spcAft>
                <a:spcPts val="0"/>
              </a:spcAft>
              <a:buNone/>
            </a:pPr>
            <a:r>
              <a:t/>
            </a:r>
            <a:endParaRPr sz="3000"/>
          </a:p>
          <a:p>
            <a:pPr indent="0" lvl="0" marL="0" rtl="0" algn="l">
              <a:spcBef>
                <a:spcPts val="1600"/>
              </a:spcBef>
              <a:spcAft>
                <a:spcPts val="0"/>
              </a:spcAft>
              <a:buNone/>
            </a:pPr>
            <a:r>
              <a:t/>
            </a:r>
            <a:endParaRPr sz="3000"/>
          </a:p>
          <a:p>
            <a:pPr indent="0" lvl="0" marL="0" rtl="0" algn="l">
              <a:spcBef>
                <a:spcPts val="1600"/>
              </a:spcBef>
              <a:spcAft>
                <a:spcPts val="0"/>
              </a:spcAft>
              <a:buNone/>
            </a:pPr>
            <a:r>
              <a:t/>
            </a:r>
            <a:endParaRPr sz="3000"/>
          </a:p>
          <a:p>
            <a:pPr indent="0" lvl="0" marL="0" rtl="0" algn="l">
              <a:spcBef>
                <a:spcPts val="1600"/>
              </a:spcBef>
              <a:spcAft>
                <a:spcPts val="0"/>
              </a:spcAft>
              <a:buNone/>
            </a:pPr>
            <a:r>
              <a:t/>
            </a:r>
            <a:endParaRPr sz="3000"/>
          </a:p>
          <a:p>
            <a:pPr indent="0" lvl="0" marL="0" rtl="0" algn="l">
              <a:spcBef>
                <a:spcPts val="1600"/>
              </a:spcBef>
              <a:spcAft>
                <a:spcPts val="1600"/>
              </a:spcAft>
              <a:buNone/>
            </a:pPr>
            <a:r>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729750" y="510000"/>
            <a:ext cx="75951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Merriweather"/>
                <a:ea typeface="Merriweather"/>
                <a:cs typeface="Merriweather"/>
                <a:sym typeface="Merriweather"/>
              </a:rPr>
              <a:t>Summarizing Your Thinking</a:t>
            </a:r>
            <a:endParaRPr sz="3600">
              <a:latin typeface="Merriweather"/>
              <a:ea typeface="Merriweather"/>
              <a:cs typeface="Merriweather"/>
              <a:sym typeface="Merriweather"/>
            </a:endParaRPr>
          </a:p>
        </p:txBody>
      </p:sp>
      <p:sp>
        <p:nvSpPr>
          <p:cNvPr id="179" name="Google Shape;179;p20"/>
          <p:cNvSpPr txBox="1"/>
          <p:nvPr>
            <p:ph idx="1" type="body"/>
          </p:nvPr>
        </p:nvSpPr>
        <p:spPr>
          <a:xfrm>
            <a:off x="729750" y="1219350"/>
            <a:ext cx="4760100" cy="270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With your team, </a:t>
            </a:r>
            <a:r>
              <a:rPr b="1" lang="en" sz="2400">
                <a:latin typeface="Proxima Nova"/>
                <a:ea typeface="Proxima Nova"/>
                <a:cs typeface="Proxima Nova"/>
                <a:sym typeface="Proxima Nova"/>
              </a:rPr>
              <a:t>summarize</a:t>
            </a:r>
            <a:r>
              <a:rPr lang="en" sz="2400">
                <a:latin typeface="Proxima Nova"/>
                <a:ea typeface="Proxima Nova"/>
                <a:cs typeface="Proxima Nova"/>
                <a:sym typeface="Proxima Nova"/>
              </a:rPr>
              <a:t> what you’ve learned on your graphic organizer.</a:t>
            </a:r>
            <a:endParaRPr sz="2400">
              <a:latin typeface="Proxima Nova"/>
              <a:ea typeface="Proxima Nova"/>
              <a:cs typeface="Proxima Nova"/>
              <a:sym typeface="Proxima Nova"/>
            </a:endParaRPr>
          </a:p>
          <a:p>
            <a:pPr indent="0" lvl="0" marL="0" rtl="0" algn="l">
              <a:spcBef>
                <a:spcPts val="1600"/>
              </a:spcBef>
              <a:spcAft>
                <a:spcPts val="0"/>
              </a:spcAft>
              <a:buNone/>
            </a:pPr>
            <a:r>
              <a:rPr lang="en" sz="2400">
                <a:latin typeface="Proxima Nova"/>
                <a:ea typeface="Proxima Nova"/>
                <a:cs typeface="Proxima Nova"/>
                <a:sym typeface="Proxima Nova"/>
              </a:rPr>
              <a:t>Be prepared to </a:t>
            </a:r>
            <a:r>
              <a:rPr b="1" lang="en" sz="2400">
                <a:latin typeface="Proxima Nova"/>
                <a:ea typeface="Proxima Nova"/>
                <a:cs typeface="Proxima Nova"/>
                <a:sym typeface="Proxima Nova"/>
              </a:rPr>
              <a:t>share</a:t>
            </a:r>
            <a:r>
              <a:rPr lang="en" sz="2400">
                <a:latin typeface="Proxima Nova"/>
                <a:ea typeface="Proxima Nova"/>
                <a:cs typeface="Proxima Nova"/>
                <a:sym typeface="Proxima Nova"/>
              </a:rPr>
              <a:t> your summary with other groups!</a:t>
            </a:r>
            <a:endParaRPr sz="2400">
              <a:latin typeface="Proxima Nova"/>
              <a:ea typeface="Proxima Nova"/>
              <a:cs typeface="Proxima Nova"/>
              <a:sym typeface="Proxima Nova"/>
            </a:endParaRPr>
          </a:p>
          <a:p>
            <a:pPr indent="0" lvl="0" marL="0" rtl="0" algn="l">
              <a:spcBef>
                <a:spcPts val="1600"/>
              </a:spcBef>
              <a:spcAft>
                <a:spcPts val="1600"/>
              </a:spcAft>
              <a:buNone/>
            </a:pPr>
            <a:r>
              <a:t/>
            </a:r>
            <a:endParaRPr sz="3000"/>
          </a:p>
        </p:txBody>
      </p:sp>
      <p:pic>
        <p:nvPicPr>
          <p:cNvPr id="180" name="Google Shape;180;p20"/>
          <p:cNvPicPr preferRelativeResize="0"/>
          <p:nvPr/>
        </p:nvPicPr>
        <p:blipFill rotWithShape="1">
          <a:blip r:embed="rId3">
            <a:alphaModFix/>
          </a:blip>
          <a:srcRect b="0" l="0" r="0" t="0"/>
          <a:stretch/>
        </p:blipFill>
        <p:spPr>
          <a:xfrm flipH="1">
            <a:off x="5822375" y="1464600"/>
            <a:ext cx="2502475" cy="3306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1"/>
          <p:cNvPicPr preferRelativeResize="0"/>
          <p:nvPr/>
        </p:nvPicPr>
        <p:blipFill rotWithShape="1">
          <a:blip r:embed="rId3">
            <a:alphaModFix amt="10000"/>
          </a:blip>
          <a:srcRect b="17000" l="4893" r="6462" t="16668"/>
          <a:stretch/>
        </p:blipFill>
        <p:spPr>
          <a:xfrm>
            <a:off x="6847250" y="212383"/>
            <a:ext cx="2085476" cy="2018867"/>
          </a:xfrm>
          <a:prstGeom prst="rect">
            <a:avLst/>
          </a:prstGeom>
          <a:noFill/>
          <a:ln>
            <a:noFill/>
          </a:ln>
        </p:spPr>
      </p:pic>
      <p:pic>
        <p:nvPicPr>
          <p:cNvPr id="186" name="Google Shape;186;p21"/>
          <p:cNvPicPr preferRelativeResize="0"/>
          <p:nvPr/>
        </p:nvPicPr>
        <p:blipFill rotWithShape="1">
          <a:blip r:embed="rId3">
            <a:alphaModFix amt="10000"/>
          </a:blip>
          <a:srcRect b="17000" l="4893" r="6462" t="16668"/>
          <a:stretch/>
        </p:blipFill>
        <p:spPr>
          <a:xfrm>
            <a:off x="199175" y="212375"/>
            <a:ext cx="2085484" cy="2018877"/>
          </a:xfrm>
          <a:prstGeom prst="rect">
            <a:avLst/>
          </a:prstGeom>
          <a:noFill/>
          <a:ln>
            <a:noFill/>
          </a:ln>
        </p:spPr>
      </p:pic>
      <p:sp>
        <p:nvSpPr>
          <p:cNvPr id="187" name="Google Shape;187;p21"/>
          <p:cNvSpPr txBox="1"/>
          <p:nvPr>
            <p:ph type="title"/>
          </p:nvPr>
        </p:nvSpPr>
        <p:spPr>
          <a:xfrm>
            <a:off x="1981200" y="1890750"/>
            <a:ext cx="5181600" cy="6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Additional Information?</a:t>
            </a:r>
            <a:endParaRPr>
              <a:latin typeface="Merriweather"/>
              <a:ea typeface="Merriweather"/>
              <a:cs typeface="Merriweather"/>
              <a:sym typeface="Merriweather"/>
            </a:endParaRPr>
          </a:p>
        </p:txBody>
      </p:sp>
      <p:sp>
        <p:nvSpPr>
          <p:cNvPr id="188" name="Google Shape;188;p21"/>
          <p:cNvSpPr txBox="1"/>
          <p:nvPr>
            <p:ph idx="1" type="body"/>
          </p:nvPr>
        </p:nvSpPr>
        <p:spPr>
          <a:xfrm>
            <a:off x="1474650" y="2571750"/>
            <a:ext cx="6194700" cy="681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000">
                <a:latin typeface="Proxima Nova"/>
                <a:ea typeface="Proxima Nova"/>
                <a:cs typeface="Proxima Nova"/>
                <a:sym typeface="Proxima Nova"/>
              </a:rPr>
              <a:t>What questions do you still have?</a:t>
            </a:r>
            <a:endParaRPr sz="30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7B876D"/>
      </a:accent1>
      <a:accent2>
        <a:srgbClr val="989E8B"/>
      </a:accent2>
      <a:accent3>
        <a:srgbClr val="DDB8A6"/>
      </a:accent3>
      <a:accent4>
        <a:srgbClr val="D49B7E"/>
      </a:accent4>
      <a:accent5>
        <a:srgbClr val="C67F43"/>
      </a:accent5>
      <a:accent6>
        <a:srgbClr val="893F04"/>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