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Montserrat"/>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6.xml"/><Relationship Id="rId22" Type="http://schemas.openxmlformats.org/officeDocument/2006/relationships/font" Target="fonts/Lato-boldItalic.fntdata"/><Relationship Id="rId10" Type="http://schemas.openxmlformats.org/officeDocument/2006/relationships/slide" Target="slides/slide5.xml"/><Relationship Id="rId21" Type="http://schemas.openxmlformats.org/officeDocument/2006/relationships/font" Target="fonts/La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regular.fntdata"/><Relationship Id="rId14" Type="http://schemas.openxmlformats.org/officeDocument/2006/relationships/slide" Target="slides/slide9.xml"/><Relationship Id="rId17" Type="http://schemas.openxmlformats.org/officeDocument/2006/relationships/font" Target="fonts/Montserrat-italic.fntdata"/><Relationship Id="rId16" Type="http://schemas.openxmlformats.org/officeDocument/2006/relationships/font" Target="fonts/Montserrat-bold.fntdata"/><Relationship Id="rId5" Type="http://schemas.openxmlformats.org/officeDocument/2006/relationships/notesMaster" Target="notesMasters/notesMaster1.xml"/><Relationship Id="rId19" Type="http://schemas.openxmlformats.org/officeDocument/2006/relationships/font" Target="fonts/Lato-regular.fntdata"/><Relationship Id="rId6" Type="http://schemas.openxmlformats.org/officeDocument/2006/relationships/slide" Target="slides/slide1.xml"/><Relationship Id="rId18" Type="http://schemas.openxmlformats.org/officeDocument/2006/relationships/font" Target="fonts/Montserrat-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019ec2b758_0_1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019ec2b758_0_1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019ec2b75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019ec2b75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019ec2b758_0_1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019ec2b758_0_1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1019ec2b75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1019ec2b75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263/33 = 8 miles (round to the nearest tenth)</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019ec2b758_0_1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1019ec2b758_0_1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rider on a horse would arrive first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263 (total miles) / 30 (miles traveled per day by horse) = 8.8 days</a:t>
            </a:r>
            <a:endParaRPr/>
          </a:p>
          <a:p>
            <a:pPr indent="0" lvl="0" marL="0" rtl="0" algn="l">
              <a:spcBef>
                <a:spcPts val="0"/>
              </a:spcBef>
              <a:spcAft>
                <a:spcPts val="0"/>
              </a:spcAft>
              <a:buNone/>
            </a:pPr>
            <a:r>
              <a:rPr lang="en"/>
              <a:t>263 (total miles) / 7.5 (miles traveled per day by foot) = 35.1 days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35.1-8.8</a:t>
            </a:r>
            <a:r>
              <a:rPr lang="en"/>
              <a:t> = 26.3 days would be between their arrivals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1019ec2b758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1019ec2b758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325/6 = 54.3</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Explain to students that you cannot have ⅓ of a person in a group</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54 </a:t>
            </a:r>
            <a:r>
              <a:rPr lang="en">
                <a:solidFill>
                  <a:srgbClr val="1B212C"/>
                </a:solidFill>
              </a:rPr>
              <a:t>(total number of whole people in a group) </a:t>
            </a:r>
            <a:r>
              <a:rPr lang="en"/>
              <a:t>x 6 </a:t>
            </a:r>
            <a:r>
              <a:rPr lang="en">
                <a:solidFill>
                  <a:srgbClr val="1B212C"/>
                </a:solidFill>
              </a:rPr>
              <a:t>(total number of groups)</a:t>
            </a:r>
            <a:r>
              <a:rPr lang="en"/>
              <a:t> =  324</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There will be one Native American left over which means one group will need to have 55 Native Americans while the rest will have 54</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1019ec2b758_0_2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1019ec2b758_0_2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325/8 = 40.6</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Explain to students that you cannot have 0.6 (or ⅔) of a person in a group</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40 (total number of whole people in a group) x 8 (total number of groups) =  320</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There will be five Native American left over which means five groups will have 321 Native Americans and three groups will have 320</a:t>
            </a:r>
            <a:endParaRPr b="1"/>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019ec2b758_0_2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019ec2b758_0_2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325 (total </a:t>
            </a:r>
            <a:r>
              <a:rPr lang="en"/>
              <a:t>number</a:t>
            </a:r>
            <a:r>
              <a:rPr lang="en"/>
              <a:t> of Native Americans) - 2 (Native Americans who died) - 34 (Native Americans who are sick) = 289</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289/325 → does not reduce any lower</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Preparing for a Journey</a:t>
            </a:r>
            <a:endParaRPr/>
          </a:p>
        </p:txBody>
      </p:sp>
      <p:sp>
        <p:nvSpPr>
          <p:cNvPr id="135" name="Google Shape;135;p13"/>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Travel on </a:t>
            </a:r>
            <a:r>
              <a:rPr lang="en"/>
              <a:t>the</a:t>
            </a:r>
            <a:r>
              <a:rPr lang="en"/>
              <a:t> Grand Ronde Trail of Tears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Removal</a:t>
            </a:r>
            <a:r>
              <a:rPr lang="en" sz="4100"/>
              <a:t> &amp; Relocation</a:t>
            </a:r>
            <a:endParaRPr sz="4100"/>
          </a:p>
        </p:txBody>
      </p:sp>
      <p:sp>
        <p:nvSpPr>
          <p:cNvPr id="141" name="Google Shape;141;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sz="1872"/>
              <a:t>More than 30 Tribes and Bands gathered from Western Oregon, Southwestern Washington, and Northern California were removed and relocated to the Grand Ronde Indian Reservation - creating what we now know as “The Confederated Tribes of Grand Ronde”</a:t>
            </a:r>
            <a:endParaRPr sz="1872"/>
          </a:p>
          <a:p>
            <a:pPr indent="0" lvl="0" marL="0" rtl="0" algn="l">
              <a:spcBef>
                <a:spcPts val="1200"/>
              </a:spcBef>
              <a:spcAft>
                <a:spcPts val="0"/>
              </a:spcAft>
              <a:buNone/>
            </a:pPr>
            <a:r>
              <a:rPr lang="en" sz="1872"/>
              <a:t>The most memorable of these relocations is what the Tribal community today calls “The Grand Ronde Trail of Tears.”</a:t>
            </a:r>
            <a:endParaRPr sz="1872"/>
          </a:p>
          <a:p>
            <a:pPr indent="0" lvl="0" marL="0" rtl="0" algn="l">
              <a:spcBef>
                <a:spcPts val="1200"/>
              </a:spcBef>
              <a:spcAft>
                <a:spcPts val="1200"/>
              </a:spcAft>
              <a:buNone/>
            </a:pPr>
            <a:r>
              <a:rPr lang="en" sz="1872"/>
              <a:t>The Rogue River and Chasta Tribes were the first to be removed (ɬaq) from their aboriginal lands. They were joined by members of other Tribes and bands as the march passed other tribal homelands.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Conditions on the Trail</a:t>
            </a:r>
            <a:endParaRPr sz="4100"/>
          </a:p>
        </p:txBody>
      </p:sp>
      <p:sp>
        <p:nvSpPr>
          <p:cNvPr id="147" name="Google Shape;147;p15"/>
          <p:cNvSpPr txBox="1"/>
          <p:nvPr>
            <p:ph idx="1" type="body"/>
          </p:nvPr>
        </p:nvSpPr>
        <p:spPr>
          <a:xfrm>
            <a:off x="1297500" y="1363375"/>
            <a:ext cx="7038900" cy="3410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1700"/>
              <a:t>The weather was wet and cold</a:t>
            </a:r>
            <a:endParaRPr sz="1700"/>
          </a:p>
          <a:p>
            <a:pPr indent="0" lvl="0" marL="0" rtl="0" algn="l">
              <a:spcBef>
                <a:spcPts val="1200"/>
              </a:spcBef>
              <a:spcAft>
                <a:spcPts val="0"/>
              </a:spcAft>
              <a:buNone/>
            </a:pPr>
            <a:r>
              <a:rPr lang="en" sz="1700"/>
              <a:t>Clothing was not made to travel so many miles </a:t>
            </a:r>
            <a:endParaRPr sz="1700"/>
          </a:p>
          <a:p>
            <a:pPr indent="0" lvl="0" marL="0" rtl="0" algn="l">
              <a:spcBef>
                <a:spcPts val="1200"/>
              </a:spcBef>
              <a:spcAft>
                <a:spcPts val="0"/>
              </a:spcAft>
              <a:buNone/>
            </a:pPr>
            <a:r>
              <a:rPr lang="en" sz="1700"/>
              <a:t>There was not much food</a:t>
            </a:r>
            <a:endParaRPr sz="1700"/>
          </a:p>
          <a:p>
            <a:pPr indent="0" lvl="0" marL="0" rtl="0" algn="l">
              <a:spcBef>
                <a:spcPts val="1200"/>
              </a:spcBef>
              <a:spcAft>
                <a:spcPts val="0"/>
              </a:spcAft>
              <a:buNone/>
            </a:pPr>
            <a:r>
              <a:rPr lang="en" sz="1700"/>
              <a:t>Many people became sick and could not heal</a:t>
            </a:r>
            <a:endParaRPr sz="1700"/>
          </a:p>
          <a:p>
            <a:pPr indent="0" lvl="0" marL="0" rtl="0" algn="l">
              <a:spcBef>
                <a:spcPts val="1200"/>
              </a:spcBef>
              <a:spcAft>
                <a:spcPts val="0"/>
              </a:spcAft>
              <a:buNone/>
            </a:pPr>
            <a:r>
              <a:rPr lang="en" sz="1700"/>
              <a:t>8 people died and 8 babies were born</a:t>
            </a:r>
            <a:endParaRPr sz="1700"/>
          </a:p>
          <a:p>
            <a:pPr indent="0" lvl="0" marL="0" rtl="0" algn="l">
              <a:spcBef>
                <a:spcPts val="1200"/>
              </a:spcBef>
              <a:spcAft>
                <a:spcPts val="0"/>
              </a:spcAft>
              <a:buNone/>
            </a:pPr>
            <a:r>
              <a:t/>
            </a:r>
            <a:endParaRPr sz="1700"/>
          </a:p>
          <a:p>
            <a:pPr indent="0" lvl="0" marL="0" rtl="0" algn="l">
              <a:spcBef>
                <a:spcPts val="1200"/>
              </a:spcBef>
              <a:spcAft>
                <a:spcPts val="0"/>
              </a:spcAft>
              <a:buNone/>
            </a:pPr>
            <a:r>
              <a:rPr lang="en" sz="1700"/>
              <a:t>“It almost makes me shed tears to listen to them as they totter along” </a:t>
            </a:r>
            <a:endParaRPr sz="1700"/>
          </a:p>
          <a:p>
            <a:pPr indent="457200" lvl="0" marL="0" rtl="0" algn="l">
              <a:spcBef>
                <a:spcPts val="1200"/>
              </a:spcBef>
              <a:spcAft>
                <a:spcPts val="1200"/>
              </a:spcAft>
              <a:buNone/>
            </a:pPr>
            <a:r>
              <a:rPr lang="en" sz="1700"/>
              <a:t>-observed Lt. E.O.C. Ord who witnessed one of these removals.</a:t>
            </a:r>
            <a:endParaRPr sz="17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Trail Facts</a:t>
            </a:r>
            <a:endParaRPr sz="4100"/>
          </a:p>
        </p:txBody>
      </p:sp>
      <p:sp>
        <p:nvSpPr>
          <p:cNvPr id="153" name="Google Shape;153;p16"/>
          <p:cNvSpPr txBox="1"/>
          <p:nvPr>
            <p:ph idx="1" type="body"/>
          </p:nvPr>
        </p:nvSpPr>
        <p:spPr>
          <a:xfrm>
            <a:off x="1044550" y="1576925"/>
            <a:ext cx="4369800" cy="3299700"/>
          </a:xfrm>
          <a:prstGeom prst="rect">
            <a:avLst/>
          </a:prstGeom>
        </p:spPr>
        <p:txBody>
          <a:bodyPr anchorCtr="0" anchor="t" bIns="91425" lIns="91425" spcFirstLastPara="1" rIns="91425" wrap="square" tIns="91425">
            <a:normAutofit fontScale="85000" lnSpcReduction="20000"/>
          </a:bodyPr>
          <a:lstStyle/>
          <a:p>
            <a:pPr indent="-363537" lvl="0" marL="457200" rtl="0" algn="l">
              <a:spcBef>
                <a:spcPts val="0"/>
              </a:spcBef>
              <a:spcAft>
                <a:spcPts val="0"/>
              </a:spcAft>
              <a:buSzPct val="100000"/>
              <a:buChar char="●"/>
            </a:pPr>
            <a:r>
              <a:rPr lang="en" sz="2500"/>
              <a:t>February 23, 1856: 325 Native Americans left the Table Rock Reservation. </a:t>
            </a:r>
            <a:endParaRPr sz="2500"/>
          </a:p>
          <a:p>
            <a:pPr indent="-363537" lvl="0" marL="457200" rtl="0" algn="l">
              <a:spcBef>
                <a:spcPts val="0"/>
              </a:spcBef>
              <a:spcAft>
                <a:spcPts val="0"/>
              </a:spcAft>
              <a:buSzPct val="100000"/>
              <a:buChar char="●"/>
            </a:pPr>
            <a:r>
              <a:rPr lang="en" sz="2500"/>
              <a:t>March 25, 1856: Arrived at the Grand Ronde Reservation around 4PM.</a:t>
            </a:r>
            <a:endParaRPr sz="2500"/>
          </a:p>
          <a:p>
            <a:pPr indent="-363537" lvl="0" marL="457200" rtl="0" algn="l">
              <a:spcBef>
                <a:spcPts val="0"/>
              </a:spcBef>
              <a:spcAft>
                <a:spcPts val="0"/>
              </a:spcAft>
              <a:buSzPct val="100000"/>
              <a:buChar char="●"/>
            </a:pPr>
            <a:r>
              <a:rPr lang="en" sz="2500"/>
              <a:t>33 days (sans)</a:t>
            </a:r>
            <a:endParaRPr sz="2500"/>
          </a:p>
          <a:p>
            <a:pPr indent="-363537" lvl="0" marL="457200" rtl="0" algn="l">
              <a:spcBef>
                <a:spcPts val="0"/>
              </a:spcBef>
              <a:spcAft>
                <a:spcPts val="0"/>
              </a:spcAft>
              <a:buSzPct val="100000"/>
              <a:buChar char="●"/>
            </a:pPr>
            <a:r>
              <a:rPr lang="en" sz="2500"/>
              <a:t>263 miles</a:t>
            </a:r>
            <a:endParaRPr sz="2500"/>
          </a:p>
          <a:p>
            <a:pPr indent="-363537" lvl="0" marL="457200" rtl="0" algn="l">
              <a:spcBef>
                <a:spcPts val="0"/>
              </a:spcBef>
              <a:spcAft>
                <a:spcPts val="0"/>
              </a:spcAft>
              <a:buSzPct val="100000"/>
              <a:buChar char="●"/>
            </a:pPr>
            <a:r>
              <a:rPr lang="en" sz="2500"/>
              <a:t>8 deaths (chaku-hilu)</a:t>
            </a:r>
            <a:endParaRPr sz="2500"/>
          </a:p>
          <a:p>
            <a:pPr indent="-363537" lvl="0" marL="457200" rtl="0" algn="l">
              <a:spcBef>
                <a:spcPts val="0"/>
              </a:spcBef>
              <a:spcAft>
                <a:spcPts val="0"/>
              </a:spcAft>
              <a:buSzPct val="100000"/>
              <a:buChar char="●"/>
            </a:pPr>
            <a:r>
              <a:rPr lang="en" sz="2500"/>
              <a:t>8 births (t’ɬap-tǝnas)</a:t>
            </a:r>
            <a:endParaRPr sz="2500"/>
          </a:p>
        </p:txBody>
      </p:sp>
      <p:pic>
        <p:nvPicPr>
          <p:cNvPr descr="C:\Users\trinitym\AppData\Local\Microsoft\Windows\Temporary Internet Files\Content.Outlook\T50WTH1A\Trail of Tears copy (5).jpg" id="154" name="Google Shape;154;p16"/>
          <p:cNvPicPr preferRelativeResize="0"/>
          <p:nvPr/>
        </p:nvPicPr>
        <p:blipFill rotWithShape="1">
          <a:blip r:embed="rId3">
            <a:alphaModFix/>
          </a:blip>
          <a:srcRect b="0" l="0" r="0" t="0"/>
          <a:stretch/>
        </p:blipFill>
        <p:spPr>
          <a:xfrm>
            <a:off x="5816053" y="0"/>
            <a:ext cx="3327944" cy="5143501"/>
          </a:xfrm>
          <a:prstGeom prst="rect">
            <a:avLst/>
          </a:prstGeom>
          <a:noFill/>
          <a:ln cap="flat" cmpd="sng" w="38100">
            <a:solidFill>
              <a:schemeClr val="lt2"/>
            </a:solidFill>
            <a:prstDash val="solid"/>
            <a:round/>
            <a:headEnd len="sm" w="sm" type="none"/>
            <a:tailEnd len="sm" w="sm" type="none"/>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Question #1</a:t>
            </a:r>
            <a:endParaRPr sz="4100"/>
          </a:p>
        </p:txBody>
      </p:sp>
      <p:sp>
        <p:nvSpPr>
          <p:cNvPr id="160" name="Google Shape;160;p17"/>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The Grand Ronde Trail of Tears included 263 </a:t>
            </a:r>
            <a:r>
              <a:rPr lang="en"/>
              <a:t>miles of travel over 33 days. If they traveled the same number of miles every day, what was the average number of miles traveled each day?</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____________________		</a:t>
            </a:r>
            <a:r>
              <a:rPr lang="en" sz="2000">
                <a:highlight>
                  <a:schemeClr val="lt1"/>
                </a:highlight>
              </a:rPr>
              <a:t>➗ </a:t>
            </a:r>
            <a:r>
              <a:rPr lang="en">
                <a:highlight>
                  <a:schemeClr val="lt1"/>
                </a:highlight>
              </a:rPr>
              <a:t>		</a:t>
            </a:r>
            <a:r>
              <a:rPr lang="en"/>
              <a:t>__________________		</a:t>
            </a:r>
            <a:r>
              <a:rPr lang="en" sz="2000"/>
              <a:t>=</a:t>
            </a:r>
            <a:r>
              <a:rPr lang="en"/>
              <a:t> 	_______________ </a:t>
            </a:r>
            <a:r>
              <a:rPr lang="en" sz="2000"/>
              <a:t>miles</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Question #2</a:t>
            </a:r>
            <a:endParaRPr sz="4100"/>
          </a:p>
        </p:txBody>
      </p:sp>
      <p:sp>
        <p:nvSpPr>
          <p:cNvPr id="166" name="Google Shape;166;p18"/>
          <p:cNvSpPr txBox="1"/>
          <p:nvPr>
            <p:ph idx="1" type="body"/>
          </p:nvPr>
        </p:nvSpPr>
        <p:spPr>
          <a:xfrm>
            <a:off x="1297500" y="1307850"/>
            <a:ext cx="7038900" cy="317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 rider on a horse can travel 30 miles in one day.</a:t>
            </a:r>
            <a:endParaRPr/>
          </a:p>
          <a:p>
            <a:pPr indent="0" lvl="0" marL="0" rtl="0" algn="l">
              <a:spcBef>
                <a:spcPts val="1200"/>
              </a:spcBef>
              <a:spcAft>
                <a:spcPts val="0"/>
              </a:spcAft>
              <a:buNone/>
            </a:pPr>
            <a:r>
              <a:rPr lang="en"/>
              <a:t>A person walking can travel 7.5 miles in one day. </a:t>
            </a:r>
            <a:endParaRPr/>
          </a:p>
          <a:p>
            <a:pPr indent="0" lvl="0" marL="0" rtl="0" algn="l">
              <a:spcBef>
                <a:spcPts val="1200"/>
              </a:spcBef>
              <a:spcAft>
                <a:spcPts val="0"/>
              </a:spcAft>
              <a:buNone/>
            </a:pPr>
            <a:r>
              <a:rPr lang="en"/>
              <a:t>If it takes 263 miles to travel to Grand Ronde:</a:t>
            </a:r>
            <a:endParaRPr/>
          </a:p>
          <a:p>
            <a:pPr indent="-311150" lvl="0" marL="457200" rtl="0" algn="l">
              <a:spcBef>
                <a:spcPts val="1200"/>
              </a:spcBef>
              <a:spcAft>
                <a:spcPts val="0"/>
              </a:spcAft>
              <a:buSzPts val="1300"/>
              <a:buAutoNum type="arabicPeriod"/>
            </a:pPr>
            <a:r>
              <a:rPr i="1" lang="en"/>
              <a:t>Who would arrive at the Grand Ronde Reservation first?</a:t>
            </a:r>
            <a:endParaRPr i="1"/>
          </a:p>
          <a:p>
            <a:pPr indent="0" lvl="0" marL="0" rtl="0" algn="l">
              <a:spcBef>
                <a:spcPts val="1200"/>
              </a:spcBef>
              <a:spcAft>
                <a:spcPts val="0"/>
              </a:spcAft>
              <a:buNone/>
            </a:pPr>
            <a:r>
              <a:t/>
            </a:r>
            <a:endParaRPr i="1"/>
          </a:p>
          <a:p>
            <a:pPr indent="0" lvl="0" marL="0" rtl="0" algn="l">
              <a:spcBef>
                <a:spcPts val="1200"/>
              </a:spcBef>
              <a:spcAft>
                <a:spcPts val="0"/>
              </a:spcAft>
              <a:buNone/>
            </a:pPr>
            <a:r>
              <a:t/>
            </a:r>
            <a:endParaRPr i="1"/>
          </a:p>
          <a:p>
            <a:pPr indent="-311150" lvl="0" marL="457200" rtl="0" algn="l">
              <a:spcBef>
                <a:spcPts val="1200"/>
              </a:spcBef>
              <a:spcAft>
                <a:spcPts val="0"/>
              </a:spcAft>
              <a:buSzPts val="1300"/>
              <a:buAutoNum type="arabicPeriod"/>
            </a:pPr>
            <a:r>
              <a:rPr i="1" lang="en"/>
              <a:t>How many days would be between their arrivals?</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Question #3</a:t>
            </a:r>
            <a:endParaRPr sz="4100"/>
          </a:p>
        </p:txBody>
      </p:sp>
      <p:sp>
        <p:nvSpPr>
          <p:cNvPr id="172" name="Google Shape;172;p19"/>
          <p:cNvSpPr txBox="1"/>
          <p:nvPr>
            <p:ph idx="1" type="body"/>
          </p:nvPr>
        </p:nvSpPr>
        <p:spPr>
          <a:xfrm>
            <a:off x="1297500" y="1307850"/>
            <a:ext cx="7038900" cy="317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600"/>
              <a:t>In the beginning of the journey, the U.S. Government had put together 6 teams to transport the 325 "Indian Refugees". If the 325 Native Americans were divided into 6 equal teams, how many Native Americans would be supervised by each team? </a:t>
            </a:r>
            <a:endParaRPr sz="16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Question #4</a:t>
            </a:r>
            <a:endParaRPr sz="4100"/>
          </a:p>
        </p:txBody>
      </p:sp>
      <p:sp>
        <p:nvSpPr>
          <p:cNvPr id="178" name="Google Shape;178;p20"/>
          <p:cNvSpPr txBox="1"/>
          <p:nvPr>
            <p:ph idx="1" type="body"/>
          </p:nvPr>
        </p:nvSpPr>
        <p:spPr>
          <a:xfrm>
            <a:off x="1297500" y="1307850"/>
            <a:ext cx="7038900" cy="317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600"/>
              <a:t>Later in the journey after many of the Native Americans became sick, the United States Government added two more teams to help transport the Native Americans. How many Native Americans would be in each group now?</a:t>
            </a:r>
            <a:endParaRPr sz="16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100"/>
              <a:t>Question #5</a:t>
            </a:r>
            <a:endParaRPr sz="4100"/>
          </a:p>
        </p:txBody>
      </p:sp>
      <p:sp>
        <p:nvSpPr>
          <p:cNvPr id="184" name="Google Shape;184;p21"/>
          <p:cNvSpPr txBox="1"/>
          <p:nvPr>
            <p:ph idx="1" type="body"/>
          </p:nvPr>
        </p:nvSpPr>
        <p:spPr>
          <a:xfrm>
            <a:off x="1297500" y="1307850"/>
            <a:ext cx="7038900" cy="317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600"/>
              <a:t>By February 29th, only 6 days into the journey, 2 Native Americans had died and 34 were sick. Write a fraction to show the number of healthy people that remained</a:t>
            </a:r>
            <a:endParaRPr sz="16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45818E"/>
      </a:lt2>
      <a:accent1>
        <a:srgbClr val="FFD966"/>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