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Nunito"/>
      <p:regular r:id="rId17"/>
      <p:bold r:id="rId18"/>
      <p:italic r:id="rId19"/>
      <p:boldItalic r:id="rId20"/>
    </p:embeddedFont>
    <p:embeddedFont>
      <p:font typeface="Montserrat"/>
      <p:regular r:id="rId21"/>
      <p:bold r:id="rId22"/>
      <p:italic r:id="rId23"/>
      <p:boldItalic r:id="rId24"/>
    </p:embeddedFont>
    <p:embeddedFont>
      <p:font typeface="Lato"/>
      <p:regular r:id="rId25"/>
      <p:bold r:id="rId26"/>
      <p:italic r:id="rId27"/>
      <p:boldItalic r:id="rId28"/>
    </p:embeddedFont>
    <p:embeddedFont>
      <p:font typeface="Merriweather"/>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boldItalic.fntdata"/><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erriweather-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erriweather-italic.fntdata"/><Relationship Id="rId30" Type="http://schemas.openxmlformats.org/officeDocument/2006/relationships/font" Target="fonts/Merriweather-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Merriweather-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Nunito-regular.fntdata"/><Relationship Id="rId16" Type="http://schemas.openxmlformats.org/officeDocument/2006/relationships/slide" Target="slides/slide11.xml"/><Relationship Id="rId19" Type="http://schemas.openxmlformats.org/officeDocument/2006/relationships/font" Target="fonts/Nunito-italic.fntdata"/><Relationship Id="rId18" Type="http://schemas.openxmlformats.org/officeDocument/2006/relationships/font" Target="fonts/Nuni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watch/?v=1112471305834681"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oundme.com/tour/433498/view/1480429/"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13029e568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13029e568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t>
            </a:r>
            <a:r>
              <a:rPr lang="en"/>
              <a:t>ilixum: chinuk wawa for “people”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13029e568d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13029e568d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Grand Ronde Restoration Video:</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Hear the voices of those who lived </a:t>
            </a:r>
            <a:r>
              <a:rPr lang="en">
                <a:solidFill>
                  <a:schemeClr val="dk1"/>
                </a:solidFill>
              </a:rPr>
              <a:t>through</a:t>
            </a:r>
            <a:r>
              <a:rPr lang="en">
                <a:solidFill>
                  <a:schemeClr val="dk1"/>
                </a:solidFill>
              </a:rPr>
              <a:t> the Termination, Restoration, and Post-Restoration Eras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13029e568d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13029e568d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https://www.facebook.com/watch/?v=1112471305834681</a:t>
            </a:r>
            <a:r>
              <a:rPr lang="en"/>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13029e568d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13029e568d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13029e568d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13029e568d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a:t>
            </a:r>
            <a:r>
              <a:rPr lang="en"/>
              <a:t>liʔi - chinuk wawa for land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13029e568d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13029e568d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13029e568d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13029e568d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13029e568d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13029e568d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13029e568d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13029e568d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0e3021ca3f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0e3021ca3f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Video in top right corner is a piece of the Grand Ronde Restoration video (also found on slide #11), but summarizes these events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Take a virtual tour of the Grand Ronde campus today : </a:t>
            </a:r>
            <a:r>
              <a:rPr lang="en" u="sng">
                <a:solidFill>
                  <a:schemeClr val="hlink"/>
                </a:solidFill>
                <a:hlinkClick r:id="rId2"/>
              </a:rPr>
              <a:t>https://roundme.com/tour/433498/view/1480429/</a:t>
            </a:r>
            <a:r>
              <a:rPr lang="en"/>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www.youtube.com/watch?v=zkqllnSFvlA"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hyperlink" Target="http://www.youtube.com/watch?v=zbUg6-l2GOU" TargetMode="Externa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hyperlink" Target="https://www.facebook.com/watch/?v=1112471305834681" TargetMode="External"/><Relationship Id="rId4" Type="http://schemas.openxmlformats.org/officeDocument/2006/relationships/hyperlink" Target="https://www.facebook.com/watch/?v=1112471305834681" TargetMode="External"/><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youtube.com/watch?v=zbUg6-l2GOU" TargetMode="Externa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194600" y="1578400"/>
            <a:ext cx="5746200" cy="15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Restoration</a:t>
            </a:r>
            <a:endParaRPr b="1"/>
          </a:p>
          <a:p>
            <a:pPr indent="0" lvl="0" marL="0" rtl="0" algn="l">
              <a:spcBef>
                <a:spcPts val="0"/>
              </a:spcBef>
              <a:spcAft>
                <a:spcPts val="0"/>
              </a:spcAft>
              <a:buNone/>
            </a:pPr>
            <a:r>
              <a:rPr lang="en" sz="2227"/>
              <a:t>- </a:t>
            </a:r>
            <a:r>
              <a:rPr lang="en" sz="2227"/>
              <a:t>restoring our status and our tilixum -</a:t>
            </a:r>
            <a:endParaRPr sz="2227"/>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descr="Today we came together as a Tribe, a community, and as a family to celebrate 38 years since our Restoration under the Grand Ronde Restoration Act. Today we honor our ancestors who sacrificed tremendously, those leaders who fought for us to be here, and those who will take us into the future." id="193" name="Google Shape;193;p22" title="Restoration Celebration 38 Slideshow">
            <a:hlinkClick r:id="rId3"/>
          </p:cNvPr>
          <p:cNvPicPr preferRelativeResize="0"/>
          <p:nvPr/>
        </p:nvPicPr>
        <p:blipFill>
          <a:blip r:embed="rId4">
            <a:alphaModFix/>
          </a:blip>
          <a:stretch>
            <a:fillRect/>
          </a:stretch>
        </p:blipFill>
        <p:spPr>
          <a:xfrm>
            <a:off x="360978" y="641615"/>
            <a:ext cx="5147047" cy="3860275"/>
          </a:xfrm>
          <a:prstGeom prst="rect">
            <a:avLst/>
          </a:prstGeom>
          <a:noFill/>
          <a:ln cap="flat" cmpd="sng" w="38100">
            <a:solidFill>
              <a:schemeClr val="dk2"/>
            </a:solidFill>
            <a:prstDash val="solid"/>
            <a:round/>
            <a:headEnd len="sm" w="sm" type="none"/>
            <a:tailEnd len="sm" w="sm" type="none"/>
          </a:ln>
        </p:spPr>
      </p:pic>
      <p:sp>
        <p:nvSpPr>
          <p:cNvPr id="194" name="Google Shape;194;p22"/>
          <p:cNvSpPr txBox="1"/>
          <p:nvPr/>
        </p:nvSpPr>
        <p:spPr>
          <a:xfrm>
            <a:off x="360975" y="4527900"/>
            <a:ext cx="514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Restoration Celebration Year 38 - Slideshow</a:t>
            </a:r>
            <a:endParaRPr>
              <a:solidFill>
                <a:schemeClr val="lt1"/>
              </a:solidFill>
            </a:endParaRPr>
          </a:p>
        </p:txBody>
      </p:sp>
      <p:sp>
        <p:nvSpPr>
          <p:cNvPr id="195" name="Google Shape;195;p22"/>
          <p:cNvSpPr txBox="1"/>
          <p:nvPr>
            <p:ph idx="4294967295" type="body"/>
          </p:nvPr>
        </p:nvSpPr>
        <p:spPr>
          <a:xfrm>
            <a:off x="5726150" y="632875"/>
            <a:ext cx="3417900" cy="387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Today, the Confederated Tribes of Grand Ronde celebrated Restoration Day on November 22nd each year.</a:t>
            </a:r>
            <a:endParaRPr sz="1400"/>
          </a:p>
          <a:p>
            <a:pPr indent="0" lvl="0" marL="0" rtl="0" algn="l">
              <a:spcBef>
                <a:spcPts val="1200"/>
              </a:spcBef>
              <a:spcAft>
                <a:spcPts val="0"/>
              </a:spcAft>
              <a:buNone/>
            </a:pPr>
            <a:r>
              <a:t/>
            </a:r>
            <a:endParaRPr sz="1400"/>
          </a:p>
          <a:p>
            <a:pPr indent="0" lvl="0" marL="0" rtl="0" algn="l">
              <a:spcBef>
                <a:spcPts val="1200"/>
              </a:spcBef>
              <a:spcAft>
                <a:spcPts val="0"/>
              </a:spcAft>
              <a:buNone/>
            </a:pPr>
            <a:r>
              <a:rPr lang="en" sz="1400"/>
              <a:t>They celebrate by gathering together, enjoying a meal, and giving back to their membership through monetary or prize gifts. </a:t>
            </a:r>
            <a:endParaRPr sz="1400"/>
          </a:p>
          <a:p>
            <a:pPr indent="0" lvl="0" marL="0" rtl="0" algn="l">
              <a:spcBef>
                <a:spcPts val="1200"/>
              </a:spcBef>
              <a:spcAft>
                <a:spcPts val="0"/>
              </a:spcAft>
              <a:buNone/>
            </a:pPr>
            <a:r>
              <a:t/>
            </a:r>
            <a:endParaRPr sz="1400"/>
          </a:p>
          <a:p>
            <a:pPr indent="0" lvl="0" marL="0" rtl="0" algn="l">
              <a:spcBef>
                <a:spcPts val="1200"/>
              </a:spcBef>
              <a:spcAft>
                <a:spcPts val="1200"/>
              </a:spcAft>
              <a:buNone/>
            </a:pPr>
            <a:r>
              <a:rPr lang="en" sz="1400"/>
              <a:t>They focus on honoring their ancestors who sacrificed tremendously, the leaders who fought for them to be here, and those who will take them into the future. </a:t>
            </a:r>
            <a:endParaRPr sz="1400"/>
          </a:p>
        </p:txBody>
      </p:sp>
      <p:sp>
        <p:nvSpPr>
          <p:cNvPr id="196" name="Google Shape;196;p22"/>
          <p:cNvSpPr txBox="1"/>
          <p:nvPr>
            <p:ph idx="4294967295" type="title"/>
          </p:nvPr>
        </p:nvSpPr>
        <p:spPr>
          <a:xfrm>
            <a:off x="360975" y="91125"/>
            <a:ext cx="8015700" cy="550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Restoration Celebrations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descr="-&#10;Contented was provided by the Confederated Tribes of Grand Ronde, supporting SB 13, Tribal History/Shared History.&#10;_&#10;Support Link:  https://www.grandronde.org/history-culture/history/termination-restoration/" id="201" name="Google Shape;201;p23" title="Restoration, Confederated Tribes of Grand Ronde.">
            <a:hlinkClick r:id="rId3"/>
          </p:cNvPr>
          <p:cNvPicPr preferRelativeResize="0"/>
          <p:nvPr/>
        </p:nvPicPr>
        <p:blipFill>
          <a:blip r:embed="rId4">
            <a:alphaModFix/>
          </a:blip>
          <a:stretch>
            <a:fillRect/>
          </a:stretch>
        </p:blipFill>
        <p:spPr>
          <a:xfrm>
            <a:off x="1143000" y="0"/>
            <a:ext cx="6858000" cy="5143500"/>
          </a:xfrm>
          <a:prstGeom prst="rect">
            <a:avLst/>
          </a:prstGeom>
          <a:noFill/>
          <a:ln cap="flat" cmpd="sng" w="38100">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4"/>
          <p:cNvSpPr txBox="1"/>
          <p:nvPr>
            <p:ph idx="1" type="body"/>
          </p:nvPr>
        </p:nvSpPr>
        <p:spPr>
          <a:xfrm>
            <a:off x="812725" y="4305375"/>
            <a:ext cx="6936000" cy="523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200" u="sng">
                <a:hlinkClick r:id="rId3"/>
              </a:rPr>
              <a:t>Restoring a People</a:t>
            </a:r>
            <a:endParaRPr sz="3200"/>
          </a:p>
        </p:txBody>
      </p:sp>
      <p:pic>
        <p:nvPicPr>
          <p:cNvPr id="140" name="Google Shape;140;p14">
            <a:hlinkClick r:id="rId4"/>
          </p:cNvPr>
          <p:cNvPicPr preferRelativeResize="0"/>
          <p:nvPr/>
        </p:nvPicPr>
        <p:blipFill>
          <a:blip r:embed="rId5">
            <a:alphaModFix/>
          </a:blip>
          <a:stretch>
            <a:fillRect/>
          </a:stretch>
        </p:blipFill>
        <p:spPr>
          <a:xfrm>
            <a:off x="1615387" y="602950"/>
            <a:ext cx="5913226" cy="33348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5"/>
          <p:cNvSpPr txBox="1"/>
          <p:nvPr>
            <p:ph type="title"/>
          </p:nvPr>
        </p:nvSpPr>
        <p:spPr>
          <a:xfrm>
            <a:off x="1267350" y="532450"/>
            <a:ext cx="7038900" cy="49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Background</a:t>
            </a:r>
            <a:endParaRPr/>
          </a:p>
        </p:txBody>
      </p:sp>
      <p:sp>
        <p:nvSpPr>
          <p:cNvPr id="146" name="Google Shape;146;p15"/>
          <p:cNvSpPr txBox="1"/>
          <p:nvPr>
            <p:ph idx="1" type="body"/>
          </p:nvPr>
        </p:nvSpPr>
        <p:spPr>
          <a:xfrm>
            <a:off x="1054825" y="1307850"/>
            <a:ext cx="7685100" cy="3345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On </a:t>
            </a:r>
            <a:r>
              <a:rPr b="1" lang="en" sz="1600" u="sng"/>
              <a:t>August 13, 1954</a:t>
            </a:r>
            <a:r>
              <a:rPr lang="en" sz="1600"/>
              <a:t> - Public Law 588, Western Oregon Indian Termination Act was signed into law by President Dwight D. Eisenhower. </a:t>
            </a:r>
            <a:endParaRPr sz="1600"/>
          </a:p>
          <a:p>
            <a:pPr indent="-330200" lvl="0" marL="457200" rtl="0" algn="l">
              <a:spcBef>
                <a:spcPts val="0"/>
              </a:spcBef>
              <a:spcAft>
                <a:spcPts val="0"/>
              </a:spcAft>
              <a:buSzPts val="1600"/>
              <a:buChar char="❖"/>
            </a:pPr>
            <a:r>
              <a:rPr lang="en" sz="1600"/>
              <a:t>This act terminated the Tribes’ federal recognition and removed all agreements that had been negotiated through treaties between the United States government and the Confederated Tribes of Grand Ronde.</a:t>
            </a:r>
            <a:endParaRPr sz="1600"/>
          </a:p>
          <a:p>
            <a:pPr indent="-330200" lvl="0" marL="457200" rtl="0" algn="l">
              <a:spcBef>
                <a:spcPts val="0"/>
              </a:spcBef>
              <a:spcAft>
                <a:spcPts val="0"/>
              </a:spcAft>
              <a:buSzPts val="1600"/>
              <a:buChar char="❖"/>
            </a:pPr>
            <a:r>
              <a:rPr lang="en" sz="1600"/>
              <a:t>63 tribes total were terminated in Oregon.  More tribes were terminated in Western Oregon than any other region of the U.S. </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6"/>
          <p:cNvSpPr txBox="1"/>
          <p:nvPr>
            <p:ph type="title"/>
          </p:nvPr>
        </p:nvSpPr>
        <p:spPr>
          <a:xfrm>
            <a:off x="1297500" y="703225"/>
            <a:ext cx="7038900" cy="604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Effects of Termination</a:t>
            </a:r>
            <a:endParaRPr/>
          </a:p>
        </p:txBody>
      </p:sp>
      <p:sp>
        <p:nvSpPr>
          <p:cNvPr id="152" name="Google Shape;152;p16"/>
          <p:cNvSpPr txBox="1"/>
          <p:nvPr>
            <p:ph idx="1" type="body"/>
          </p:nvPr>
        </p:nvSpPr>
        <p:spPr>
          <a:xfrm>
            <a:off x="1297500" y="1307725"/>
            <a:ext cx="7442400" cy="3484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sz="1400"/>
              <a:t>What happened after The Western Oregon Termination Act was signed into law? </a:t>
            </a:r>
            <a:endParaRPr b="1" sz="1400"/>
          </a:p>
          <a:p>
            <a:pPr indent="-317500" lvl="0" marL="457200" rtl="0" algn="l">
              <a:spcBef>
                <a:spcPts val="1200"/>
              </a:spcBef>
              <a:spcAft>
                <a:spcPts val="0"/>
              </a:spcAft>
              <a:buSzPts val="1400"/>
              <a:buChar char="❖"/>
            </a:pPr>
            <a:r>
              <a:rPr lang="en" sz="1400"/>
              <a:t>The Tribe lost </a:t>
            </a:r>
            <a:r>
              <a:rPr b="1" i="1" lang="en" sz="1400"/>
              <a:t>all its treaty rights and land (iliʔi)</a:t>
            </a:r>
            <a:endParaRPr b="1" i="1" sz="1400"/>
          </a:p>
          <a:p>
            <a:pPr indent="-317500" lvl="0" marL="457200" rtl="0" algn="l">
              <a:spcBef>
                <a:spcPts val="0"/>
              </a:spcBef>
              <a:spcAft>
                <a:spcPts val="0"/>
              </a:spcAft>
              <a:buSzPts val="1400"/>
              <a:buChar char="❖"/>
            </a:pPr>
            <a:r>
              <a:rPr lang="en" sz="1400"/>
              <a:t>The</a:t>
            </a:r>
            <a:r>
              <a:rPr i="1" lang="en" sz="1400"/>
              <a:t> R</a:t>
            </a:r>
            <a:r>
              <a:rPr b="1" i="1" lang="en" sz="1400"/>
              <a:t>eservation was closed</a:t>
            </a:r>
            <a:r>
              <a:rPr lang="en" sz="1400"/>
              <a:t> in 1956 and services were withdrawn.  </a:t>
            </a:r>
            <a:endParaRPr sz="1400"/>
          </a:p>
          <a:p>
            <a:pPr indent="-317500" lvl="0" marL="457200" rtl="0" algn="l">
              <a:spcBef>
                <a:spcPts val="0"/>
              </a:spcBef>
              <a:spcAft>
                <a:spcPts val="0"/>
              </a:spcAft>
              <a:buSzPts val="1400"/>
              <a:buChar char="❖"/>
            </a:pPr>
            <a:r>
              <a:rPr lang="en" sz="1400"/>
              <a:t>Tribal members </a:t>
            </a:r>
            <a:r>
              <a:rPr b="1" i="1" lang="en" sz="1400"/>
              <a:t>scattered</a:t>
            </a:r>
            <a:r>
              <a:rPr lang="en" sz="1400"/>
              <a:t> throughout the country </a:t>
            </a:r>
            <a:endParaRPr sz="1400"/>
          </a:p>
          <a:p>
            <a:pPr indent="-317500" lvl="0" marL="457200" rtl="0" algn="l">
              <a:spcBef>
                <a:spcPts val="0"/>
              </a:spcBef>
              <a:spcAft>
                <a:spcPts val="0"/>
              </a:spcAft>
              <a:buSzPts val="1400"/>
              <a:buChar char="❖"/>
            </a:pPr>
            <a:r>
              <a:rPr lang="en" sz="1400"/>
              <a:t>Some Tribal members remained in the area but life was extremely difficult</a:t>
            </a:r>
            <a:endParaRPr sz="1400"/>
          </a:p>
          <a:p>
            <a:pPr indent="-317500" lvl="0" marL="457200" rtl="0" algn="l">
              <a:spcBef>
                <a:spcPts val="0"/>
              </a:spcBef>
              <a:spcAft>
                <a:spcPts val="0"/>
              </a:spcAft>
              <a:buSzPts val="1400"/>
              <a:buChar char="❖"/>
            </a:pPr>
            <a:r>
              <a:rPr lang="en" sz="1400"/>
              <a:t>Terminated Indians were like new immigrants to America - with no resources, no savings, and little help from the government. Grand Ronde lands were sold, the average payout was </a:t>
            </a:r>
            <a:r>
              <a:rPr b="1" i="1" lang="en" sz="1400"/>
              <a:t>$35 per person</a:t>
            </a:r>
            <a:r>
              <a:rPr lang="en" sz="1400"/>
              <a:t>. </a:t>
            </a:r>
            <a:endParaRPr sz="1400"/>
          </a:p>
          <a:p>
            <a:pPr indent="-317500" lvl="0" marL="457200" rtl="0" algn="l">
              <a:spcBef>
                <a:spcPts val="0"/>
              </a:spcBef>
              <a:spcAft>
                <a:spcPts val="0"/>
              </a:spcAft>
              <a:buSzPts val="1400"/>
              <a:buChar char="❖"/>
            </a:pPr>
            <a:r>
              <a:rPr lang="en" sz="1400"/>
              <a:t>Most Tribal members were forced to </a:t>
            </a:r>
            <a:r>
              <a:rPr b="1" i="1" lang="en" sz="1400"/>
              <a:t>relinquish their allotments lands </a:t>
            </a:r>
            <a:r>
              <a:rPr lang="en" sz="1400"/>
              <a:t>(property) as they did not have the funds to buy them from the government. Some tribal members were able to purchase their property and stay in Grand Ronde. </a:t>
            </a:r>
            <a:endParaRPr sz="1400"/>
          </a:p>
          <a:p>
            <a:pPr indent="-317500" lvl="0" marL="457200" rtl="0" algn="l">
              <a:spcBef>
                <a:spcPts val="0"/>
              </a:spcBef>
              <a:spcAft>
                <a:spcPts val="0"/>
              </a:spcAft>
              <a:buSzPts val="1400"/>
              <a:buChar char="❖"/>
            </a:pPr>
            <a:r>
              <a:rPr b="1" i="1" lang="en" sz="1400"/>
              <a:t>Along with the termination of treaty rights Native peoples also lost:</a:t>
            </a:r>
            <a:endParaRPr b="1" i="1" sz="1400"/>
          </a:p>
          <a:p>
            <a:pPr indent="-304800" lvl="1" marL="914400" rtl="0" algn="l">
              <a:spcBef>
                <a:spcPts val="0"/>
              </a:spcBef>
              <a:spcAft>
                <a:spcPts val="0"/>
              </a:spcAft>
              <a:buSzPts val="1200"/>
              <a:buChar char="➢"/>
            </a:pPr>
            <a:r>
              <a:rPr b="1" i="1" lang="en" sz="1200"/>
              <a:t>A sense of identity</a:t>
            </a:r>
            <a:endParaRPr b="1" i="1" sz="1200"/>
          </a:p>
          <a:p>
            <a:pPr indent="-304800" lvl="1" marL="914400" rtl="0" algn="l">
              <a:spcBef>
                <a:spcPts val="0"/>
              </a:spcBef>
              <a:spcAft>
                <a:spcPts val="0"/>
              </a:spcAft>
              <a:buSzPts val="1200"/>
              <a:buChar char="➢"/>
            </a:pPr>
            <a:r>
              <a:rPr b="1" i="1" lang="en" sz="1200"/>
              <a:t>Pride in their history</a:t>
            </a:r>
            <a:endParaRPr b="1" i="1" sz="1200"/>
          </a:p>
          <a:p>
            <a:pPr indent="-304800" lvl="1" marL="914400" rtl="0" algn="l">
              <a:spcBef>
                <a:spcPts val="0"/>
              </a:spcBef>
              <a:spcAft>
                <a:spcPts val="0"/>
              </a:spcAft>
              <a:buSzPts val="1200"/>
              <a:buChar char="➢"/>
            </a:pPr>
            <a:r>
              <a:rPr b="1" i="1" lang="en" sz="1200"/>
              <a:t>Cultural practices and traditions</a:t>
            </a:r>
            <a:endParaRPr b="1" i="1" sz="1200"/>
          </a:p>
          <a:p>
            <a:pPr indent="-304800" lvl="1" marL="914400" rtl="0" algn="l">
              <a:spcBef>
                <a:spcPts val="0"/>
              </a:spcBef>
              <a:spcAft>
                <a:spcPts val="0"/>
              </a:spcAft>
              <a:buSzPts val="1200"/>
              <a:buChar char="➢"/>
            </a:pPr>
            <a:r>
              <a:rPr b="1" i="1" lang="en" sz="1200"/>
              <a:t>Their homelands</a:t>
            </a:r>
            <a:endParaRPr b="1" i="1"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7"/>
          <p:cNvSpPr txBox="1"/>
          <p:nvPr>
            <p:ph idx="1" type="body"/>
          </p:nvPr>
        </p:nvSpPr>
        <p:spPr>
          <a:xfrm>
            <a:off x="1297500" y="733350"/>
            <a:ext cx="3403200" cy="3676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2800">
                <a:latin typeface="Merriweather"/>
                <a:ea typeface="Merriweather"/>
                <a:cs typeface="Merriweather"/>
                <a:sym typeface="Merriweather"/>
              </a:rPr>
              <a:t>“It changed our lives.  Things weren’t the same after that.”</a:t>
            </a:r>
            <a:endParaRPr sz="2800">
              <a:latin typeface="Merriweather"/>
              <a:ea typeface="Merriweather"/>
              <a:cs typeface="Merriweather"/>
              <a:sym typeface="Merriweather"/>
            </a:endParaRPr>
          </a:p>
          <a:p>
            <a:pPr indent="0" lvl="0" marL="0" rtl="0" algn="l">
              <a:lnSpc>
                <a:spcPct val="100000"/>
              </a:lnSpc>
              <a:spcBef>
                <a:spcPts val="0"/>
              </a:spcBef>
              <a:spcAft>
                <a:spcPts val="0"/>
              </a:spcAft>
              <a:buNone/>
            </a:pPr>
            <a:r>
              <a:t/>
            </a:r>
            <a:endParaRPr sz="2800">
              <a:latin typeface="Merriweather"/>
              <a:ea typeface="Merriweather"/>
              <a:cs typeface="Merriweather"/>
              <a:sym typeface="Merriweather"/>
            </a:endParaRPr>
          </a:p>
          <a:p>
            <a:pPr indent="0" lvl="0" marL="0" rtl="0" algn="l">
              <a:lnSpc>
                <a:spcPct val="100000"/>
              </a:lnSpc>
              <a:spcBef>
                <a:spcPts val="0"/>
              </a:spcBef>
              <a:spcAft>
                <a:spcPts val="0"/>
              </a:spcAft>
              <a:buNone/>
            </a:pPr>
            <a:r>
              <a:rPr lang="en" sz="2800">
                <a:latin typeface="Merriweather"/>
                <a:ea typeface="Merriweather"/>
                <a:cs typeface="Merriweather"/>
                <a:sym typeface="Merriweather"/>
              </a:rPr>
              <a:t>“At the stroke of a pen they wiped us away.”</a:t>
            </a:r>
            <a:endParaRPr/>
          </a:p>
        </p:txBody>
      </p:sp>
      <p:sp>
        <p:nvSpPr>
          <p:cNvPr id="158" name="Google Shape;158;p17"/>
          <p:cNvSpPr txBox="1"/>
          <p:nvPr/>
        </p:nvSpPr>
        <p:spPr>
          <a:xfrm>
            <a:off x="1277250" y="4372500"/>
            <a:ext cx="3443700" cy="47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D9C4B1"/>
                </a:solidFill>
                <a:latin typeface="Nunito"/>
                <a:ea typeface="Nunito"/>
                <a:cs typeface="Nunito"/>
                <a:sym typeface="Nunito"/>
              </a:rPr>
              <a:t>Margaret Provost,  Grand Ronde Tribal Elder</a:t>
            </a:r>
            <a:endParaRPr sz="1200">
              <a:solidFill>
                <a:srgbClr val="D9C4B1"/>
              </a:solidFill>
              <a:latin typeface="Nunito"/>
              <a:ea typeface="Nunito"/>
              <a:cs typeface="Nunito"/>
              <a:sym typeface="Nunito"/>
            </a:endParaRPr>
          </a:p>
          <a:p>
            <a:pPr indent="0" lvl="0" marL="0" rtl="0" algn="l">
              <a:lnSpc>
                <a:spcPct val="115000"/>
              </a:lnSpc>
              <a:spcBef>
                <a:spcPts val="1200"/>
              </a:spcBef>
              <a:spcAft>
                <a:spcPts val="0"/>
              </a:spcAft>
              <a:buNone/>
            </a:pPr>
            <a:r>
              <a:t/>
            </a:r>
            <a:endParaRPr sz="1200">
              <a:solidFill>
                <a:srgbClr val="D9C4B1"/>
              </a:solidFill>
              <a:latin typeface="Nunito"/>
              <a:ea typeface="Nunito"/>
              <a:cs typeface="Nunito"/>
              <a:sym typeface="Nunito"/>
            </a:endParaRPr>
          </a:p>
          <a:p>
            <a:pPr indent="0" lvl="0" marL="0" rtl="0" algn="l">
              <a:lnSpc>
                <a:spcPct val="115000"/>
              </a:lnSpc>
              <a:spcBef>
                <a:spcPts val="1200"/>
              </a:spcBef>
              <a:spcAft>
                <a:spcPts val="1200"/>
              </a:spcAft>
              <a:buNone/>
            </a:pPr>
            <a:r>
              <a:t/>
            </a:r>
            <a:endParaRPr sz="1200">
              <a:solidFill>
                <a:srgbClr val="D9C4B1"/>
              </a:solidFill>
              <a:latin typeface="Nunito"/>
              <a:ea typeface="Nunito"/>
              <a:cs typeface="Nunito"/>
              <a:sym typeface="Nunito"/>
            </a:endParaRPr>
          </a:p>
        </p:txBody>
      </p:sp>
      <p:pic>
        <p:nvPicPr>
          <p:cNvPr descr="Terminated: 'Things weren’t the same after that'" id="159" name="Google Shape;159;p17"/>
          <p:cNvPicPr preferRelativeResize="0"/>
          <p:nvPr/>
        </p:nvPicPr>
        <p:blipFill rotWithShape="1">
          <a:blip r:embed="rId3">
            <a:alphaModFix/>
          </a:blip>
          <a:srcRect b="0" l="0" r="0" t="0"/>
          <a:stretch/>
        </p:blipFill>
        <p:spPr>
          <a:xfrm>
            <a:off x="4845425" y="771000"/>
            <a:ext cx="4298565" cy="3601501"/>
          </a:xfrm>
          <a:prstGeom prst="rect">
            <a:avLst/>
          </a:prstGeom>
          <a:noFill/>
          <a:ln cap="flat" cmpd="sng" w="38100">
            <a:solidFill>
              <a:srgbClr val="B85741"/>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18"/>
          <p:cNvPicPr preferRelativeResize="0"/>
          <p:nvPr/>
        </p:nvPicPr>
        <p:blipFill rotWithShape="1">
          <a:blip r:embed="rId3">
            <a:alphaModFix amt="16000"/>
          </a:blip>
          <a:srcRect b="41690" l="0" r="0" t="22275"/>
          <a:stretch/>
        </p:blipFill>
        <p:spPr>
          <a:xfrm>
            <a:off x="0" y="0"/>
            <a:ext cx="9143999" cy="2302486"/>
          </a:xfrm>
          <a:prstGeom prst="rect">
            <a:avLst/>
          </a:prstGeom>
          <a:noFill/>
          <a:ln>
            <a:noFill/>
          </a:ln>
          <a:effectLst>
            <a:outerShdw blurRad="200025" rotWithShape="0" algn="bl" dir="5400000" dist="19050">
              <a:schemeClr val="lt1">
                <a:alpha val="50000"/>
              </a:schemeClr>
            </a:outerShdw>
            <a:reflection blurRad="0" dir="0" dist="0" endA="0" endPos="78000" fadeDir="5400012" kx="0" rotWithShape="0" algn="bl" stA="60000" stPos="0" sy="-100000" ky="0"/>
          </a:effectLst>
        </p:spPr>
      </p:pic>
      <p:sp>
        <p:nvSpPr>
          <p:cNvPr id="165" name="Google Shape;165;p18"/>
          <p:cNvSpPr txBox="1"/>
          <p:nvPr>
            <p:ph type="title"/>
          </p:nvPr>
        </p:nvSpPr>
        <p:spPr>
          <a:xfrm>
            <a:off x="1297500" y="693175"/>
            <a:ext cx="7038900" cy="61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Creating A New Beginning</a:t>
            </a:r>
            <a:endParaRPr/>
          </a:p>
        </p:txBody>
      </p:sp>
      <p:sp>
        <p:nvSpPr>
          <p:cNvPr id="166" name="Google Shape;166;p18"/>
          <p:cNvSpPr txBox="1"/>
          <p:nvPr>
            <p:ph idx="1" type="body"/>
          </p:nvPr>
        </p:nvSpPr>
        <p:spPr>
          <a:xfrm>
            <a:off x="1297500" y="1307875"/>
            <a:ext cx="7482600" cy="3594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 In </a:t>
            </a:r>
            <a:r>
              <a:rPr b="1" lang="en" u="sng"/>
              <a:t>1972</a:t>
            </a:r>
            <a:r>
              <a:rPr lang="en" u="sng"/>
              <a:t>,</a:t>
            </a:r>
            <a:r>
              <a:rPr lang="en"/>
              <a:t> tribal elders Margaret Provost, Marvin Kimsey, Merle Holmes, and others began organizing the tribe for restoration. These three individuals are often called the “Visionaries”</a:t>
            </a:r>
            <a:endParaRPr/>
          </a:p>
          <a:p>
            <a:pPr indent="0" lvl="0" marL="0" rtl="0" algn="l">
              <a:spcBef>
                <a:spcPts val="1200"/>
              </a:spcBef>
              <a:spcAft>
                <a:spcPts val="0"/>
              </a:spcAft>
              <a:buNone/>
            </a:pPr>
            <a:r>
              <a:rPr lang="en"/>
              <a:t>Through fundraising efforts, they were able to gather enough money to travel, pay postage, and spread knowledge about the importance of restoration. They had to educate the community, the county, and the state of Oregon.</a:t>
            </a:r>
            <a:endParaRPr/>
          </a:p>
          <a:p>
            <a:pPr indent="0" lvl="0" marL="0" rtl="0" algn="l">
              <a:spcBef>
                <a:spcPts val="1200"/>
              </a:spcBef>
              <a:spcAft>
                <a:spcPts val="0"/>
              </a:spcAft>
              <a:buNone/>
            </a:pPr>
            <a:r>
              <a:rPr lang="en"/>
              <a:t>In order to get termination overturned, they must convince U.S. Congress that they had made a mistake in terminating the Tribe. </a:t>
            </a:r>
            <a:endParaRPr/>
          </a:p>
          <a:p>
            <a:pPr indent="0" lvl="0" marL="0" rtl="0" algn="l">
              <a:spcBef>
                <a:spcPts val="1200"/>
              </a:spcBef>
              <a:spcAft>
                <a:spcPts val="0"/>
              </a:spcAft>
              <a:buNone/>
            </a:pPr>
            <a:r>
              <a:rPr lang="en"/>
              <a:t>Knowing that they would need support from outside sources, they worked to ally with Oregon Senator Mark O. Hatfield, Representative Les AuCoin, and </a:t>
            </a:r>
            <a:r>
              <a:rPr lang="en"/>
              <a:t>Governor</a:t>
            </a:r>
            <a:r>
              <a:rPr lang="en"/>
              <a:t> Victor Atiyeh and lawyer Elizabeth Furse, who directed the Restoration Project of the Native American Program of Oregon Legal Services (NAPOLS).</a:t>
            </a:r>
            <a:endParaRPr/>
          </a:p>
          <a:p>
            <a:pPr indent="0" lvl="0" marL="0" rtl="0" algn="l">
              <a:spcBef>
                <a:spcPts val="1200"/>
              </a:spcBef>
              <a:spcAft>
                <a:spcPts val="1200"/>
              </a:spcAft>
              <a:buNone/>
            </a:pPr>
            <a:r>
              <a:rPr lang="en"/>
              <a:t>These outside resources assisted in the restoration process knowing </a:t>
            </a:r>
            <a:r>
              <a:rPr lang="en"/>
              <a:t>that supporting the efforts for restoration was the best thing they could do to help solve the tribe’s many problems with health issues, poverty, and cultural loss.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9"/>
          <p:cNvSpPr txBox="1"/>
          <p:nvPr>
            <p:ph type="title"/>
          </p:nvPr>
        </p:nvSpPr>
        <p:spPr>
          <a:xfrm>
            <a:off x="1297500" y="393750"/>
            <a:ext cx="7038900" cy="56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Testimony</a:t>
            </a:r>
            <a:endParaRPr/>
          </a:p>
        </p:txBody>
      </p:sp>
      <p:sp>
        <p:nvSpPr>
          <p:cNvPr id="172" name="Google Shape;172;p19"/>
          <p:cNvSpPr txBox="1"/>
          <p:nvPr>
            <p:ph idx="1" type="body"/>
          </p:nvPr>
        </p:nvSpPr>
        <p:spPr>
          <a:xfrm>
            <a:off x="1297500" y="1116150"/>
            <a:ext cx="7038900" cy="11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a:t>
            </a:r>
            <a:r>
              <a:rPr i="1" lang="en" sz="1600"/>
              <a:t>All we want is our piece of pie back. When we got terminated, your piece of the pie got bigger. All we want is our piece of the pie back.</a:t>
            </a:r>
            <a:r>
              <a:rPr lang="en" sz="1600"/>
              <a:t>” 																	</a:t>
            </a:r>
            <a:r>
              <a:rPr lang="en" sz="1100"/>
              <a:t>-Kathryn Harrison</a:t>
            </a:r>
            <a:endParaRPr sz="1500"/>
          </a:p>
          <a:p>
            <a:pPr indent="0" lvl="0" marL="0" rtl="0" algn="l">
              <a:spcBef>
                <a:spcPts val="1200"/>
              </a:spcBef>
              <a:spcAft>
                <a:spcPts val="1200"/>
              </a:spcAft>
              <a:buNone/>
            </a:pPr>
            <a:r>
              <a:t/>
            </a:r>
            <a:endParaRPr/>
          </a:p>
        </p:txBody>
      </p:sp>
      <p:sp>
        <p:nvSpPr>
          <p:cNvPr id="173" name="Google Shape;173;p19"/>
          <p:cNvSpPr txBox="1"/>
          <p:nvPr/>
        </p:nvSpPr>
        <p:spPr>
          <a:xfrm>
            <a:off x="215250" y="2254650"/>
            <a:ext cx="5132100" cy="2784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a:solidFill>
                  <a:schemeClr val="lt1"/>
                </a:solidFill>
                <a:latin typeface="Lato"/>
                <a:ea typeface="Lato"/>
                <a:cs typeface="Lato"/>
                <a:sym typeface="Lato"/>
              </a:rPr>
              <a:t>October 1983 - </a:t>
            </a:r>
            <a:endParaRPr b="1">
              <a:solidFill>
                <a:schemeClr val="lt1"/>
              </a:solidFill>
              <a:latin typeface="Lato"/>
              <a:ea typeface="Lato"/>
              <a:cs typeface="Lato"/>
              <a:sym typeface="Lato"/>
            </a:endParaRPr>
          </a:p>
          <a:p>
            <a:pPr indent="-317500" lvl="0" marL="457200" rtl="0" algn="l">
              <a:lnSpc>
                <a:spcPct val="115000"/>
              </a:lnSpc>
              <a:spcBef>
                <a:spcPts val="1200"/>
              </a:spcBef>
              <a:spcAft>
                <a:spcPts val="0"/>
              </a:spcAft>
              <a:buClr>
                <a:schemeClr val="lt1"/>
              </a:buClr>
              <a:buSzPts val="1400"/>
              <a:buFont typeface="Lato"/>
              <a:buChar char="●"/>
            </a:pPr>
            <a:r>
              <a:rPr lang="en">
                <a:solidFill>
                  <a:schemeClr val="lt1"/>
                </a:solidFill>
                <a:latin typeface="Lato"/>
                <a:ea typeface="Lato"/>
                <a:cs typeface="Lato"/>
                <a:sym typeface="Lato"/>
              </a:rPr>
              <a:t>Marvin Kimsey, Jackie Whistler, Kathryn Harrison, Frank Harrison, and Karen Harrison travelled to Washington D.C. to testify in front of the House of Representatives</a:t>
            </a:r>
            <a:endParaRPr>
              <a:solidFill>
                <a:schemeClr val="lt1"/>
              </a:solidFill>
              <a:latin typeface="Lato"/>
              <a:ea typeface="Lato"/>
              <a:cs typeface="Lato"/>
              <a:sym typeface="Lato"/>
            </a:endParaRPr>
          </a:p>
          <a:p>
            <a:pPr indent="-317500" lvl="0" marL="457200" rtl="0" algn="l">
              <a:lnSpc>
                <a:spcPct val="115000"/>
              </a:lnSpc>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When they testified, they focused on the issue of justice. They explained their desire to become part of Indian Nation once again. </a:t>
            </a:r>
            <a:endParaRPr>
              <a:solidFill>
                <a:schemeClr val="lt1"/>
              </a:solidFill>
              <a:latin typeface="Lato"/>
              <a:ea typeface="Lato"/>
              <a:cs typeface="Lato"/>
              <a:sym typeface="Lato"/>
            </a:endParaRPr>
          </a:p>
          <a:p>
            <a:pPr indent="-317500" lvl="0" marL="457200" rtl="0" algn="l">
              <a:lnSpc>
                <a:spcPct val="115000"/>
              </a:lnSpc>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Despite oppositional pressure from the regional fishing and hunting lobbies, Congress passed the Grand Ronde Restoration Act (25 U.S.C. 713 et seq.)</a:t>
            </a:r>
            <a:endParaRPr/>
          </a:p>
        </p:txBody>
      </p:sp>
      <p:pic>
        <p:nvPicPr>
          <p:cNvPr id="174" name="Google Shape;174;p19"/>
          <p:cNvPicPr preferRelativeResize="0"/>
          <p:nvPr/>
        </p:nvPicPr>
        <p:blipFill>
          <a:blip r:embed="rId3">
            <a:alphaModFix/>
          </a:blip>
          <a:stretch>
            <a:fillRect/>
          </a:stretch>
        </p:blipFill>
        <p:spPr>
          <a:xfrm>
            <a:off x="5511075" y="2434500"/>
            <a:ext cx="3491850" cy="2424896"/>
          </a:xfrm>
          <a:prstGeom prst="rect">
            <a:avLst/>
          </a:prstGeom>
          <a:noFill/>
          <a:ln cap="flat" cmpd="sng" w="28575">
            <a:solidFill>
              <a:schemeClr val="lt1"/>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0"/>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Grand Ronde Restoration Act</a:t>
            </a:r>
            <a:endParaRPr/>
          </a:p>
        </p:txBody>
      </p:sp>
      <p:sp>
        <p:nvSpPr>
          <p:cNvPr id="180" name="Google Shape;180;p20"/>
          <p:cNvSpPr txBox="1"/>
          <p:nvPr>
            <p:ph idx="1" type="body"/>
          </p:nvPr>
        </p:nvSpPr>
        <p:spPr>
          <a:xfrm>
            <a:off x="1297500" y="1567550"/>
            <a:ext cx="3544500" cy="2911200"/>
          </a:xfrm>
          <a:prstGeom prst="rect">
            <a:avLst/>
          </a:prstGeom>
        </p:spPr>
        <p:txBody>
          <a:bodyPr anchorCtr="0" anchor="t" bIns="91425" lIns="91425" spcFirstLastPara="1" rIns="91425" wrap="square" tIns="91425">
            <a:normAutofit fontScale="62500"/>
          </a:bodyPr>
          <a:lstStyle/>
          <a:p>
            <a:pPr indent="0" lvl="0" marL="0" rtl="0" algn="l">
              <a:spcBef>
                <a:spcPts val="0"/>
              </a:spcBef>
              <a:spcAft>
                <a:spcPts val="0"/>
              </a:spcAft>
              <a:buNone/>
            </a:pPr>
            <a:r>
              <a:rPr b="1" lang="en" sz="2541"/>
              <a:t>President Ronald Reagan signed the bill  into law on November 22, 1983. </a:t>
            </a:r>
            <a:endParaRPr b="1" sz="2541"/>
          </a:p>
          <a:p>
            <a:pPr indent="0" lvl="0" marL="0" rtl="0" algn="l">
              <a:spcBef>
                <a:spcPts val="1200"/>
              </a:spcBef>
              <a:spcAft>
                <a:spcPts val="1200"/>
              </a:spcAft>
              <a:buNone/>
            </a:pPr>
            <a:r>
              <a:rPr lang="en" sz="2541"/>
              <a:t>The people of the Confederated Tribes of Grand Ronde gathered at the cemetery building to celebrate. They knew the work of this process was over but there was still hard work to come. They must rebuild a nation.</a:t>
            </a:r>
            <a:endParaRPr/>
          </a:p>
        </p:txBody>
      </p:sp>
      <p:pic>
        <p:nvPicPr>
          <p:cNvPr id="181" name="Google Shape;181;p20"/>
          <p:cNvPicPr preferRelativeResize="0"/>
          <p:nvPr/>
        </p:nvPicPr>
        <p:blipFill>
          <a:blip r:embed="rId3">
            <a:alphaModFix/>
          </a:blip>
          <a:stretch>
            <a:fillRect/>
          </a:stretch>
        </p:blipFill>
        <p:spPr>
          <a:xfrm>
            <a:off x="5496700" y="1257725"/>
            <a:ext cx="3155324" cy="3530848"/>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1"/>
          <p:cNvSpPr txBox="1"/>
          <p:nvPr>
            <p:ph type="title"/>
          </p:nvPr>
        </p:nvSpPr>
        <p:spPr>
          <a:xfrm>
            <a:off x="1297500" y="393750"/>
            <a:ext cx="7038900" cy="550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Post-Restoration</a:t>
            </a:r>
            <a:endParaRPr/>
          </a:p>
        </p:txBody>
      </p:sp>
      <p:sp>
        <p:nvSpPr>
          <p:cNvPr id="187" name="Google Shape;187;p21"/>
          <p:cNvSpPr txBox="1"/>
          <p:nvPr>
            <p:ph idx="1" type="body"/>
          </p:nvPr>
        </p:nvSpPr>
        <p:spPr>
          <a:xfrm>
            <a:off x="1297500" y="944250"/>
            <a:ext cx="4951200" cy="3877800"/>
          </a:xfrm>
          <a:prstGeom prst="rect">
            <a:avLst/>
          </a:prstGeom>
        </p:spPr>
        <p:txBody>
          <a:bodyPr anchorCtr="0" anchor="t" bIns="91425" lIns="91425" spcFirstLastPara="1" rIns="91425" wrap="square" tIns="91425">
            <a:normAutofit lnSpcReduction="10000"/>
          </a:bodyPr>
          <a:lstStyle/>
          <a:p>
            <a:pPr indent="-311150" lvl="0" marL="457200" rtl="0" algn="l">
              <a:spcBef>
                <a:spcPts val="0"/>
              </a:spcBef>
              <a:spcAft>
                <a:spcPts val="0"/>
              </a:spcAft>
              <a:buSzPts val="1300"/>
              <a:buChar char="●"/>
            </a:pPr>
            <a:r>
              <a:rPr lang="en"/>
              <a:t>1988 - President Reagan signs the Grand Ronde Reservation Act into law which returned nearly 10,000 acres of the Tribe’s original reservation land</a:t>
            </a:r>
            <a:endParaRPr/>
          </a:p>
          <a:p>
            <a:pPr indent="-311150" lvl="0" marL="457200" rtl="0" algn="l">
              <a:spcBef>
                <a:spcPts val="0"/>
              </a:spcBef>
              <a:spcAft>
                <a:spcPts val="0"/>
              </a:spcAft>
              <a:buSzPts val="1300"/>
              <a:buChar char="●"/>
            </a:pPr>
            <a:r>
              <a:rPr lang="en"/>
              <a:t>1989 - Tribe purchased 5.5 acres and began to build the Tribal Community Center, the first permanent building </a:t>
            </a:r>
            <a:endParaRPr/>
          </a:p>
          <a:p>
            <a:pPr indent="-311150" lvl="0" marL="457200" rtl="0" algn="l">
              <a:spcBef>
                <a:spcPts val="0"/>
              </a:spcBef>
              <a:spcAft>
                <a:spcPts val="0"/>
              </a:spcAft>
              <a:buSzPts val="1300"/>
              <a:buChar char="●"/>
            </a:pPr>
            <a:r>
              <a:rPr lang="en"/>
              <a:t>1994 - Tribal </a:t>
            </a:r>
            <a:r>
              <a:rPr lang="en"/>
              <a:t>membership</a:t>
            </a:r>
            <a:r>
              <a:rPr lang="en"/>
              <a:t> voted to </a:t>
            </a:r>
            <a:r>
              <a:rPr lang="en"/>
              <a:t>pursue</a:t>
            </a:r>
            <a:r>
              <a:rPr lang="en"/>
              <a:t> gaming as a revenue source</a:t>
            </a:r>
            <a:endParaRPr/>
          </a:p>
          <a:p>
            <a:pPr indent="-311150" lvl="0" marL="457200" rtl="0" algn="l">
              <a:spcBef>
                <a:spcPts val="0"/>
              </a:spcBef>
              <a:spcAft>
                <a:spcPts val="0"/>
              </a:spcAft>
              <a:buSzPts val="1300"/>
              <a:buChar char="●"/>
            </a:pPr>
            <a:r>
              <a:rPr lang="en"/>
              <a:t>1995 - Spirit Mountain Casino opens</a:t>
            </a:r>
            <a:endParaRPr/>
          </a:p>
          <a:p>
            <a:pPr indent="0" lvl="0" marL="0" rtl="0" algn="l">
              <a:spcBef>
                <a:spcPts val="1200"/>
              </a:spcBef>
              <a:spcAft>
                <a:spcPts val="0"/>
              </a:spcAft>
              <a:buNone/>
            </a:pPr>
            <a:r>
              <a:rPr b="1" lang="en"/>
              <a:t>With the </a:t>
            </a:r>
            <a:r>
              <a:rPr b="1" lang="en"/>
              <a:t>availability</a:t>
            </a:r>
            <a:r>
              <a:rPr b="1" lang="en"/>
              <a:t> of funds from the Casino, the Tribe was able to </a:t>
            </a:r>
            <a:r>
              <a:rPr b="1" lang="en"/>
              <a:t>begins to</a:t>
            </a:r>
            <a:r>
              <a:rPr b="1" lang="en"/>
              <a:t> focus  on member services and growth</a:t>
            </a:r>
            <a:endParaRPr b="1"/>
          </a:p>
          <a:p>
            <a:pPr indent="-311150" lvl="0" marL="457200" rtl="0" algn="l">
              <a:spcBef>
                <a:spcPts val="1200"/>
              </a:spcBef>
              <a:spcAft>
                <a:spcPts val="0"/>
              </a:spcAft>
              <a:buSzPts val="1300"/>
              <a:buChar char="●"/>
            </a:pPr>
            <a:r>
              <a:rPr lang="en"/>
              <a:t>1996 - Tribal Housing and Timber Trust Fund</a:t>
            </a:r>
            <a:endParaRPr/>
          </a:p>
          <a:p>
            <a:pPr indent="-311150" lvl="0" marL="457200" rtl="0" algn="l">
              <a:spcBef>
                <a:spcPts val="0"/>
              </a:spcBef>
              <a:spcAft>
                <a:spcPts val="0"/>
              </a:spcAft>
              <a:buSzPts val="1300"/>
              <a:buChar char="●"/>
            </a:pPr>
            <a:r>
              <a:rPr lang="en"/>
              <a:t>1997 - Health and Wellness, Grand Meadows, Spirit Mountain Community Fund</a:t>
            </a:r>
            <a:endParaRPr/>
          </a:p>
          <a:p>
            <a:pPr indent="-311150" lvl="0" marL="457200" rtl="0" algn="l">
              <a:spcBef>
                <a:spcPts val="0"/>
              </a:spcBef>
              <a:spcAft>
                <a:spcPts val="0"/>
              </a:spcAft>
              <a:buSzPts val="1300"/>
              <a:buChar char="●"/>
            </a:pPr>
            <a:r>
              <a:rPr lang="en"/>
              <a:t>1998 - Governance Center Opened</a:t>
            </a:r>
            <a:endParaRPr/>
          </a:p>
          <a:p>
            <a:pPr indent="-311150" lvl="0" marL="457200" rtl="0" algn="l">
              <a:spcBef>
                <a:spcPts val="0"/>
              </a:spcBef>
              <a:spcAft>
                <a:spcPts val="0"/>
              </a:spcAft>
              <a:buSzPts val="1300"/>
              <a:buChar char="●"/>
            </a:pPr>
            <a:r>
              <a:rPr lang="en"/>
              <a:t>2000 - Elder’s Housing, Education Complex</a:t>
            </a:r>
            <a:endParaRPr/>
          </a:p>
          <a:p>
            <a:pPr indent="-311150" lvl="0" marL="457200" rtl="0" algn="l">
              <a:spcBef>
                <a:spcPts val="0"/>
              </a:spcBef>
              <a:spcAft>
                <a:spcPts val="0"/>
              </a:spcAft>
              <a:buSzPts val="1300"/>
              <a:buChar char="●"/>
            </a:pPr>
            <a:r>
              <a:rPr lang="en"/>
              <a:t>2002 - Education Complex</a:t>
            </a:r>
            <a:endParaRPr/>
          </a:p>
        </p:txBody>
      </p:sp>
      <p:pic>
        <p:nvPicPr>
          <p:cNvPr descr="-&#10;Contented was provided by the Confederated Tribes of Grand Ronde, supporting SB 13, Tribal History/Shared History.&#10;_&#10;Support Link:  https://www.grandronde.org/history-culture/history/termination-restoration/" id="188" name="Google Shape;188;p21" title="Restoration, Confederated Tribes of Grand Ronde.">
            <a:hlinkClick r:id="rId3"/>
          </p:cNvPr>
          <p:cNvPicPr preferRelativeResize="0"/>
          <p:nvPr/>
        </p:nvPicPr>
        <p:blipFill>
          <a:blip r:embed="rId4">
            <a:alphaModFix/>
          </a:blip>
          <a:stretch>
            <a:fillRect/>
          </a:stretch>
        </p:blipFill>
        <p:spPr>
          <a:xfrm>
            <a:off x="6549925" y="0"/>
            <a:ext cx="2594075" cy="1945550"/>
          </a:xfrm>
          <a:prstGeom prst="rect">
            <a:avLst/>
          </a:prstGeom>
          <a:noFill/>
          <a:ln cap="flat" cmpd="sng" w="38100">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