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Nuni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K3sihHVPV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43tfBzWfD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channel/UCFZ3ni-tJnLlBBC9TEPSdCg/video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b66cbea8a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fb66cbea8a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Explain to students how this was the beginning of colonization: Both the Americans from the Eastern U.S. and the British were fighting to colonize (or take-over) the Western U.S. from the Native Americans</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b66cbea8a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b66cbea8a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If possible/interested - this could be an area to discuss preventative measure that have been put in place to prevent this from happening again (vaccines). Due to the COVID-19 pandemic, we </a:t>
            </a:r>
            <a:r>
              <a:rPr lang="en" sz="1400"/>
              <a:t>understand</a:t>
            </a:r>
            <a:r>
              <a:rPr lang="en" sz="1400"/>
              <a:t> that this may not be a </a:t>
            </a:r>
            <a:r>
              <a:rPr lang="en" sz="1400"/>
              <a:t>concept</a:t>
            </a:r>
            <a:r>
              <a:rPr lang="en" sz="1400"/>
              <a:t> that all </a:t>
            </a:r>
            <a:r>
              <a:rPr lang="en" sz="1400"/>
              <a:t>schools</a:t>
            </a:r>
            <a:r>
              <a:rPr lang="en" sz="1400"/>
              <a:t>, teachers, </a:t>
            </a:r>
            <a:r>
              <a:rPr lang="en" sz="1400"/>
              <a:t>parents</a:t>
            </a:r>
            <a:r>
              <a:rPr lang="en" sz="1400"/>
              <a:t>, and students may be comfortable discussing. </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b66cbea8a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b66cbea8a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https://youtu.be/-K3sihHVPVY</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b66cbea8a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b66cbea8a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video will end at the 7 min. 36 sec. mark. If you would like to view the entire video, the link can be found below:</a:t>
            </a:r>
            <a:endParaRPr sz="1400"/>
          </a:p>
          <a:p>
            <a:pPr indent="0" lvl="0" marL="0" rtl="0" algn="l">
              <a:spcBef>
                <a:spcPts val="0"/>
              </a:spcBef>
              <a:spcAft>
                <a:spcPts val="0"/>
              </a:spcAft>
              <a:buNone/>
            </a:pPr>
            <a:r>
              <a:rPr lang="en" sz="1400" u="sng">
                <a:solidFill>
                  <a:schemeClr val="hlink"/>
                </a:solidFill>
                <a:hlinkClick r:id="rId2"/>
              </a:rPr>
              <a:t>https://youtu.be/-43tfBzWfDE</a:t>
            </a:r>
            <a:endParaRPr sz="1400"/>
          </a:p>
          <a:p>
            <a:pPr indent="0" lvl="0" marL="0" rtl="0" algn="l">
              <a:spcBef>
                <a:spcPts val="0"/>
              </a:spcBef>
              <a:spcAft>
                <a:spcPts val="0"/>
              </a:spcAft>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b66cbea8a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b66cbea8a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For additional videos, visit the Confederated Tribes of Grand Ronde YouTube page</a:t>
            </a:r>
            <a:endParaRPr sz="1400"/>
          </a:p>
          <a:p>
            <a:pPr indent="0" lvl="0" marL="0" rtl="0" algn="l">
              <a:spcBef>
                <a:spcPts val="0"/>
              </a:spcBef>
              <a:spcAft>
                <a:spcPts val="0"/>
              </a:spcAft>
              <a:buNone/>
            </a:pPr>
            <a:r>
              <a:rPr lang="en" sz="1400" u="sng">
                <a:solidFill>
                  <a:schemeClr val="hlink"/>
                </a:solidFill>
                <a:hlinkClick r:id="rId2"/>
              </a:rPr>
              <a:t>https://www.youtube.com/channel/UCFZ3ni-tJnLlBBC9TEPSdCg/videos</a:t>
            </a:r>
            <a:endParaRPr sz="1400"/>
          </a:p>
          <a:p>
            <a:pPr indent="0" lvl="0" marL="0" rtl="0" algn="l">
              <a:spcBef>
                <a:spcPts val="0"/>
              </a:spcBef>
              <a:spcAft>
                <a:spcPts val="0"/>
              </a:spcAft>
              <a:buNone/>
            </a:pPr>
            <a: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fb66cbea8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fb66cbea8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fb66cbea8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fb66cbea8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b66cbea8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b66cbea8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400">
                <a:solidFill>
                  <a:schemeClr val="dk1"/>
                </a:solidFill>
              </a:rPr>
              <a:t>*Teacher Note: Have student(s) mark the timeline with these dates using a sticky note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b66cbea8a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b66cbea8a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It may be valuable to have a map of Oregon in the classroom to demonstrate to students where each of these regions lie within the state </a:t>
            </a:r>
            <a:r>
              <a:rPr lang="en" sz="1400"/>
              <a:t>and</a:t>
            </a:r>
            <a:r>
              <a:rPr lang="en" sz="1400"/>
              <a:t> where they live within the state</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b66cbea8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b66cbea8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Many members of the Confederated Tribes of Grand Ronde still participate in these traditional lifeway practices today</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b66cbea8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b66cbea8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Chinuk</a:t>
            </a:r>
            <a:r>
              <a:rPr lang="en" sz="1400"/>
              <a:t> Words:</a:t>
            </a:r>
            <a:endParaRPr sz="1400"/>
          </a:p>
          <a:p>
            <a:pPr indent="0" lvl="0" marL="0" rtl="0" algn="l">
              <a:spcBef>
                <a:spcPts val="0"/>
              </a:spcBef>
              <a:spcAft>
                <a:spcPts val="0"/>
              </a:spcAft>
              <a:buNone/>
            </a:pPr>
            <a:r>
              <a:rPr lang="en" sz="1400"/>
              <a:t>l</a:t>
            </a:r>
            <a:r>
              <a:rPr lang="en" sz="1400"/>
              <a:t>anguage - lalang or wawa</a:t>
            </a:r>
            <a:endParaRPr sz="1400"/>
          </a:p>
          <a:p>
            <a:pPr indent="0" lvl="0" marL="0" rtl="0" algn="l">
              <a:spcBef>
                <a:spcPts val="0"/>
              </a:spcBef>
              <a:spcAft>
                <a:spcPts val="0"/>
              </a:spcAft>
              <a:buNone/>
            </a:pPr>
            <a:r>
              <a:rPr lang="en" sz="1400"/>
              <a:t>There is a larger, clear version of this map in an 8 ½ x 11 PDF available as an attachment to this lesson</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b66cbea8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b66cbea8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n" sz="1400">
                <a:solidFill>
                  <a:schemeClr val="dk1"/>
                </a:solidFill>
              </a:rPr>
              <a:t>Chinuk</a:t>
            </a:r>
            <a:r>
              <a:rPr lang="en" sz="1400">
                <a:solidFill>
                  <a:schemeClr val="dk1"/>
                </a:solidFill>
              </a:rPr>
              <a:t> Words:</a:t>
            </a:r>
            <a:endParaRPr sz="1400">
              <a:solidFill>
                <a:schemeClr val="dk1"/>
              </a:solidFill>
            </a:endParaRPr>
          </a:p>
          <a:p>
            <a:pPr indent="0" lvl="0" marL="0" rtl="0" algn="l">
              <a:spcBef>
                <a:spcPts val="0"/>
              </a:spcBef>
              <a:spcAft>
                <a:spcPts val="0"/>
              </a:spcAft>
              <a:buClr>
                <a:schemeClr val="dk1"/>
              </a:buClr>
              <a:buSzPts val="1800"/>
              <a:buFont typeface="Arial"/>
              <a:buNone/>
            </a:pPr>
            <a:r>
              <a:rPr lang="en" sz="1400">
                <a:solidFill>
                  <a:schemeClr val="dk1"/>
                </a:solidFill>
              </a:rPr>
              <a:t>t</a:t>
            </a:r>
            <a:r>
              <a:rPr lang="en" sz="1400">
                <a:solidFill>
                  <a:schemeClr val="dk1"/>
                </a:solidFill>
              </a:rPr>
              <a:t>rader (man who trades goods) - mukuk-man●</a:t>
            </a:r>
            <a:r>
              <a:rPr baseline="30000" lang="en" sz="1400">
                <a:solidFill>
                  <a:schemeClr val="dk1"/>
                </a:solidFill>
              </a:rPr>
              <a:t>r</a:t>
            </a:r>
            <a:endParaRPr sz="1400">
              <a:solidFill>
                <a:schemeClr val="dk1"/>
              </a:solidFill>
            </a:endParaRPr>
          </a:p>
          <a:p>
            <a:pPr indent="0" lvl="0" marL="0" rtl="0" algn="l">
              <a:spcBef>
                <a:spcPts val="0"/>
              </a:spcBef>
              <a:spcAft>
                <a:spcPts val="0"/>
              </a:spcAft>
              <a:buClr>
                <a:schemeClr val="dk1"/>
              </a:buClr>
              <a:buSzPts val="1800"/>
              <a:buFont typeface="Arial"/>
              <a:buNone/>
            </a:pPr>
            <a:r>
              <a:rPr lang="en" sz="1400">
                <a:solidFill>
                  <a:schemeClr val="dk1"/>
                </a:solidFill>
              </a:rPr>
              <a:t>l</a:t>
            </a:r>
            <a:r>
              <a:rPr lang="en" sz="1400">
                <a:solidFill>
                  <a:schemeClr val="dk1"/>
                </a:solidFill>
              </a:rPr>
              <a:t>anguage - lalang</a:t>
            </a:r>
            <a:endParaRPr sz="1400">
              <a:solidFill>
                <a:schemeClr val="dk1"/>
              </a:solidFill>
            </a:endParaRPr>
          </a:p>
          <a:p>
            <a:pPr indent="0" lvl="0" marL="0" rtl="0" algn="l">
              <a:spcBef>
                <a:spcPts val="0"/>
              </a:spcBef>
              <a:spcAft>
                <a:spcPts val="0"/>
              </a:spcAft>
              <a:buClr>
                <a:schemeClr val="dk1"/>
              </a:buClr>
              <a:buSzPts val="1800"/>
              <a:buFont typeface="Arial"/>
              <a:buNone/>
            </a:pPr>
            <a:r>
              <a:rPr lang="en" sz="1400">
                <a:solidFill>
                  <a:schemeClr val="dk1"/>
                </a:solidFill>
              </a:rPr>
              <a:t>d</a:t>
            </a:r>
            <a:r>
              <a:rPr lang="en" sz="1400">
                <a:solidFill>
                  <a:schemeClr val="dk1"/>
                </a:solidFill>
              </a:rPr>
              <a:t>isease - skukéúm●</a:t>
            </a:r>
            <a:r>
              <a:rPr baseline="30000" lang="en" sz="1400">
                <a:solidFill>
                  <a:schemeClr val="dk1"/>
                </a:solidFill>
              </a:rPr>
              <a:t>r</a:t>
            </a:r>
            <a:endParaRPr sz="1400">
              <a:solidFill>
                <a:schemeClr val="dk1"/>
              </a:solidFill>
            </a:endParaRPr>
          </a:p>
          <a:p>
            <a:pPr indent="0" lvl="0" marL="0" rtl="0" algn="l">
              <a:spcBef>
                <a:spcPts val="0"/>
              </a:spcBef>
              <a:spcAft>
                <a:spcPts val="0"/>
              </a:spcAft>
              <a:buClr>
                <a:schemeClr val="dk1"/>
              </a:buClr>
              <a:buSzPts val="1800"/>
              <a:buFont typeface="Arial"/>
              <a:buNone/>
            </a:pPr>
            <a:r>
              <a:rPr lang="en" sz="1400">
                <a:solidFill>
                  <a:schemeClr val="dk1"/>
                </a:solidFill>
              </a:rPr>
              <a:t>l</a:t>
            </a:r>
            <a:r>
              <a:rPr lang="en" sz="1400">
                <a:solidFill>
                  <a:schemeClr val="dk1"/>
                </a:solidFill>
              </a:rPr>
              <a:t>and - iliʔi</a:t>
            </a:r>
            <a:endParaRPr sz="1400">
              <a:solidFill>
                <a:schemeClr val="dk1"/>
              </a:solidFill>
            </a:endParaRPr>
          </a:p>
          <a:p>
            <a:pPr indent="0" lvl="0" marL="0" rtl="0" algn="l">
              <a:spcBef>
                <a:spcPts val="0"/>
              </a:spcBef>
              <a:spcAft>
                <a:spcPts val="0"/>
              </a:spcAft>
              <a:buClr>
                <a:schemeClr val="dk1"/>
              </a:buClr>
              <a:buSzPts val="1800"/>
              <a:buFont typeface="Arial"/>
              <a:buNone/>
            </a:pPr>
            <a:r>
              <a:rPr lang="en" sz="1400">
                <a:solidFill>
                  <a:schemeClr val="dk1"/>
                </a:solidFill>
              </a:rPr>
              <a:t>f</a:t>
            </a:r>
            <a:r>
              <a:rPr lang="en" sz="1400">
                <a:solidFill>
                  <a:schemeClr val="dk1"/>
                </a:solidFill>
              </a:rPr>
              <a:t>ood - mǝk</a:t>
            </a:r>
            <a:r>
              <a:rPr baseline="30000" lang="en" sz="1400">
                <a:solidFill>
                  <a:schemeClr val="dk1"/>
                </a:solidFill>
              </a:rPr>
              <a:t>h</a:t>
            </a:r>
            <a:r>
              <a:rPr lang="en" sz="1400">
                <a:solidFill>
                  <a:schemeClr val="dk1"/>
                </a:solidFill>
              </a:rPr>
              <a:t>mǝk</a:t>
            </a:r>
            <a:endParaRPr sz="1400">
              <a:solidFill>
                <a:schemeClr val="dk1"/>
              </a:solidFill>
            </a:endParaRPr>
          </a:p>
          <a:p>
            <a:pPr indent="0" lvl="0" marL="0" rtl="0" algn="l">
              <a:spcBef>
                <a:spcPts val="0"/>
              </a:spcBef>
              <a:spcAft>
                <a:spcPts val="0"/>
              </a:spcAft>
              <a:buClr>
                <a:schemeClr val="dk1"/>
              </a:buClr>
              <a:buSzPts val="1800"/>
              <a:buFont typeface="Arial"/>
              <a:buNone/>
            </a:pPr>
            <a:r>
              <a:t/>
            </a:r>
            <a:endParaRPr sz="1400">
              <a:solidFill>
                <a:schemeClr val="dk1"/>
              </a:solidFill>
            </a:endParaRPr>
          </a:p>
          <a:p>
            <a:pPr indent="0" lvl="0" marL="0" rtl="0" algn="l">
              <a:spcBef>
                <a:spcPts val="0"/>
              </a:spcBef>
              <a:spcAft>
                <a:spcPts val="0"/>
              </a:spcAft>
              <a:buClr>
                <a:schemeClr val="dk1"/>
              </a:buClr>
              <a:buSzPts val="1800"/>
              <a:buFont typeface="Arial"/>
              <a:buNone/>
            </a:pPr>
            <a:r>
              <a:t/>
            </a:r>
            <a:endParaRPr sz="1400">
              <a:solidFill>
                <a:schemeClr val="dk1"/>
              </a:solidFill>
            </a:endParaRPr>
          </a:p>
          <a:p>
            <a:pPr indent="0" lvl="0" marL="0" rtl="0" algn="l">
              <a:spcBef>
                <a:spcPts val="0"/>
              </a:spcBef>
              <a:spcAft>
                <a:spcPts val="0"/>
              </a:spcAft>
              <a:buClr>
                <a:schemeClr val="dk1"/>
              </a:buClr>
              <a:buSzPts val="1800"/>
              <a:buFont typeface="Arial"/>
              <a:buNone/>
            </a:pPr>
            <a:r>
              <a:rPr lang="en" sz="1400">
                <a:solidFill>
                  <a:schemeClr val="dk1"/>
                </a:solidFill>
              </a:rPr>
              <a:t>This can be added to the timeline. Have students write down the event and year on a sticky note or label &amp; place on timeline.</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www.youtube.com/watch?v=-K3sihHVPVY" TargetMode="External"/><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www.youtube.com/watch?v=-43tfBzWfDE" TargetMode="External"/><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www.youtube.com/watch?v=44A9LGZsdwo"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927725" y="350800"/>
            <a:ext cx="4921200" cy="194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5220">
                <a:latin typeface="Merriweather"/>
                <a:ea typeface="Merriweather"/>
                <a:cs typeface="Merriweather"/>
                <a:sym typeface="Merriweather"/>
              </a:rPr>
              <a:t>We Are </a:t>
            </a:r>
            <a:endParaRPr sz="5220">
              <a:latin typeface="Merriweather"/>
              <a:ea typeface="Merriweather"/>
              <a:cs typeface="Merriweather"/>
              <a:sym typeface="Merriweather"/>
            </a:endParaRPr>
          </a:p>
          <a:p>
            <a:pPr indent="0" lvl="0" marL="0" rtl="0" algn="ctr">
              <a:spcBef>
                <a:spcPts val="0"/>
              </a:spcBef>
              <a:spcAft>
                <a:spcPts val="0"/>
              </a:spcAft>
              <a:buSzPts val="990"/>
              <a:buNone/>
            </a:pPr>
            <a:r>
              <a:rPr lang="en" sz="5220">
                <a:latin typeface="Merriweather"/>
                <a:ea typeface="Merriweather"/>
                <a:cs typeface="Merriweather"/>
                <a:sym typeface="Merriweather"/>
              </a:rPr>
              <a:t>Grand Ronde</a:t>
            </a:r>
            <a:endParaRPr sz="5220">
              <a:latin typeface="Merriweather"/>
              <a:ea typeface="Merriweather"/>
              <a:cs typeface="Merriweather"/>
              <a:sym typeface="Merriweather"/>
            </a:endParaRPr>
          </a:p>
        </p:txBody>
      </p:sp>
      <p:sp>
        <p:nvSpPr>
          <p:cNvPr id="55" name="Google Shape;55;p13"/>
          <p:cNvSpPr txBox="1"/>
          <p:nvPr>
            <p:ph idx="1" type="subTitle"/>
          </p:nvPr>
        </p:nvSpPr>
        <p:spPr>
          <a:xfrm>
            <a:off x="4471625" y="2292400"/>
            <a:ext cx="3833400" cy="792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b="1" lang="en" sz="2100">
                <a:latin typeface="Raleway"/>
                <a:ea typeface="Raleway"/>
                <a:cs typeface="Raleway"/>
                <a:sym typeface="Raleway"/>
              </a:rPr>
              <a:t>Ntsayka Ikanum – Our Story</a:t>
            </a:r>
            <a:endParaRPr b="1" sz="2100">
              <a:latin typeface="Raleway"/>
              <a:ea typeface="Raleway"/>
              <a:cs typeface="Raleway"/>
              <a:sym typeface="Raleway"/>
            </a:endParaRPr>
          </a:p>
        </p:txBody>
      </p:sp>
      <p:pic>
        <p:nvPicPr>
          <p:cNvPr id="56" name="Google Shape;56;p13"/>
          <p:cNvPicPr preferRelativeResize="0"/>
          <p:nvPr/>
        </p:nvPicPr>
        <p:blipFill>
          <a:blip r:embed="rId3">
            <a:alphaModFix/>
          </a:blip>
          <a:stretch>
            <a:fillRect/>
          </a:stretch>
        </p:blipFill>
        <p:spPr>
          <a:xfrm>
            <a:off x="-469900" y="1820688"/>
            <a:ext cx="6283075" cy="4077226"/>
          </a:xfrm>
          <a:prstGeom prst="rect">
            <a:avLst/>
          </a:prstGeom>
          <a:noFill/>
          <a:ln>
            <a:noFill/>
          </a:ln>
        </p:spPr>
      </p:pic>
      <p:pic>
        <p:nvPicPr>
          <p:cNvPr id="57" name="Google Shape;57;p13"/>
          <p:cNvPicPr preferRelativeResize="0"/>
          <p:nvPr/>
        </p:nvPicPr>
        <p:blipFill>
          <a:blip r:embed="rId4">
            <a:alphaModFix/>
          </a:blip>
          <a:stretch>
            <a:fillRect/>
          </a:stretch>
        </p:blipFill>
        <p:spPr>
          <a:xfrm>
            <a:off x="105300" y="75350"/>
            <a:ext cx="999666" cy="15158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Compare &amp; Contrast</a:t>
            </a:r>
            <a:endParaRPr>
              <a:latin typeface="Merriweather"/>
              <a:ea typeface="Merriweather"/>
              <a:cs typeface="Merriweather"/>
              <a:sym typeface="Merriweather"/>
            </a:endParaRPr>
          </a:p>
        </p:txBody>
      </p:sp>
      <p:sp>
        <p:nvSpPr>
          <p:cNvPr id="149" name="Google Shape;149;p22"/>
          <p:cNvSpPr txBox="1"/>
          <p:nvPr>
            <p:ph idx="1" type="body"/>
          </p:nvPr>
        </p:nvSpPr>
        <p:spPr>
          <a:xfrm>
            <a:off x="311700" y="1152475"/>
            <a:ext cx="3999900" cy="257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accent4"/>
                </a:solidFill>
                <a:latin typeface="Raleway"/>
                <a:ea typeface="Raleway"/>
                <a:cs typeface="Raleway"/>
                <a:sym typeface="Raleway"/>
              </a:rPr>
              <a:t>Lewis &amp; Clark Expedition - 1805</a:t>
            </a:r>
            <a:endParaRPr b="1">
              <a:solidFill>
                <a:schemeClr val="accent4"/>
              </a:solidFill>
              <a:latin typeface="Raleway"/>
              <a:ea typeface="Raleway"/>
              <a:cs typeface="Raleway"/>
              <a:sym typeface="Raleway"/>
            </a:endParaRPr>
          </a:p>
          <a:p>
            <a:pPr indent="-317500" lvl="0" marL="457200" rtl="0" algn="l">
              <a:spcBef>
                <a:spcPts val="1200"/>
              </a:spcBef>
              <a:spcAft>
                <a:spcPts val="0"/>
              </a:spcAft>
              <a:buClr>
                <a:schemeClr val="dk1"/>
              </a:buClr>
              <a:buSzPts val="1400"/>
              <a:buFont typeface="Raleway"/>
              <a:buChar char="●"/>
            </a:pPr>
            <a:r>
              <a:rPr lang="en">
                <a:solidFill>
                  <a:schemeClr val="dk1"/>
                </a:solidFill>
                <a:latin typeface="Raleway"/>
                <a:ea typeface="Raleway"/>
                <a:cs typeface="Raleway"/>
                <a:sym typeface="Raleway"/>
              </a:rPr>
              <a:t>American led expedition</a:t>
            </a:r>
            <a:endParaRPr>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First contact with Native people of Western Oregon</a:t>
            </a:r>
            <a:endParaRPr>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Funded by the U.S. Government.</a:t>
            </a:r>
            <a:endParaRPr>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Established Ft. Clatsop on the Columbia River. </a:t>
            </a:r>
            <a:endParaRPr>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Interacted with Chinookan people up and down the river</a:t>
            </a:r>
            <a:endParaRPr>
              <a:latin typeface="Raleway"/>
              <a:ea typeface="Raleway"/>
              <a:cs typeface="Raleway"/>
              <a:sym typeface="Raleway"/>
            </a:endParaRPr>
          </a:p>
        </p:txBody>
      </p:sp>
      <p:sp>
        <p:nvSpPr>
          <p:cNvPr id="150" name="Google Shape;150;p22"/>
          <p:cNvSpPr txBox="1"/>
          <p:nvPr>
            <p:ph idx="2" type="body"/>
          </p:nvPr>
        </p:nvSpPr>
        <p:spPr>
          <a:xfrm>
            <a:off x="4832400" y="1152475"/>
            <a:ext cx="3999900" cy="257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93C47D"/>
                </a:solidFill>
                <a:latin typeface="Raleway"/>
                <a:ea typeface="Raleway"/>
                <a:cs typeface="Raleway"/>
                <a:sym typeface="Raleway"/>
              </a:rPr>
              <a:t>Hudson Bay Company - 1812</a:t>
            </a:r>
            <a:endParaRPr b="1">
              <a:solidFill>
                <a:srgbClr val="93C47D"/>
              </a:solidFill>
              <a:latin typeface="Raleway"/>
              <a:ea typeface="Raleway"/>
              <a:cs typeface="Raleway"/>
              <a:sym typeface="Raleway"/>
            </a:endParaRPr>
          </a:p>
          <a:p>
            <a:pPr indent="-317500" lvl="0" marL="457200" rtl="0" algn="l">
              <a:spcBef>
                <a:spcPts val="1200"/>
              </a:spcBef>
              <a:spcAft>
                <a:spcPts val="0"/>
              </a:spcAft>
              <a:buClr>
                <a:schemeClr val="dk1"/>
              </a:buClr>
              <a:buSzPts val="1400"/>
              <a:buFont typeface="Raleway"/>
              <a:buChar char="●"/>
            </a:pPr>
            <a:r>
              <a:rPr lang="en">
                <a:solidFill>
                  <a:schemeClr val="dk1"/>
                </a:solidFill>
                <a:latin typeface="Raleway"/>
                <a:ea typeface="Raleway"/>
                <a:cs typeface="Raleway"/>
                <a:sym typeface="Raleway"/>
              </a:rPr>
              <a:t>British-led expedition</a:t>
            </a:r>
            <a:endParaRPr>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Hudson Bay Co. began establishing itself on the Columbia River in 1812 with the seizure of Ft. Clatsop.</a:t>
            </a:r>
            <a:endParaRPr>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Ft. Vancouver was established in the 1820s and served as a center for western fur trade and a port of colonization.</a:t>
            </a:r>
            <a:endParaRPr b="1">
              <a:solidFill>
                <a:srgbClr val="93C47D"/>
              </a:solidFill>
              <a:latin typeface="Raleway"/>
              <a:ea typeface="Raleway"/>
              <a:cs typeface="Raleway"/>
              <a:sym typeface="Raleway"/>
            </a:endParaRPr>
          </a:p>
        </p:txBody>
      </p:sp>
      <p:sp>
        <p:nvSpPr>
          <p:cNvPr id="151" name="Google Shape;151;p22"/>
          <p:cNvSpPr/>
          <p:nvPr/>
        </p:nvSpPr>
        <p:spPr>
          <a:xfrm>
            <a:off x="248400" y="4176125"/>
            <a:ext cx="8520600" cy="232800"/>
          </a:xfrm>
          <a:prstGeom prst="lef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nvSpPr>
        <p:spPr>
          <a:xfrm>
            <a:off x="83100" y="4408925"/>
            <a:ext cx="134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Time Immemorial</a:t>
            </a:r>
            <a:endParaRPr sz="1000">
              <a:solidFill>
                <a:schemeClr val="dk1"/>
              </a:solidFill>
              <a:latin typeface="Raleway"/>
              <a:ea typeface="Raleway"/>
              <a:cs typeface="Raleway"/>
              <a:sym typeface="Raleway"/>
            </a:endParaRPr>
          </a:p>
        </p:txBody>
      </p:sp>
      <p:cxnSp>
        <p:nvCxnSpPr>
          <p:cNvPr id="153" name="Google Shape;153;p22"/>
          <p:cNvCxnSpPr/>
          <p:nvPr/>
        </p:nvCxnSpPr>
        <p:spPr>
          <a:xfrm>
            <a:off x="1432500" y="4176125"/>
            <a:ext cx="0" cy="465900"/>
          </a:xfrm>
          <a:prstGeom prst="straightConnector1">
            <a:avLst/>
          </a:prstGeom>
          <a:noFill/>
          <a:ln cap="flat" cmpd="sng" w="76200">
            <a:solidFill>
              <a:schemeClr val="dk1"/>
            </a:solidFill>
            <a:prstDash val="solid"/>
            <a:round/>
            <a:headEnd len="med" w="med" type="none"/>
            <a:tailEnd len="med" w="med" type="none"/>
          </a:ln>
        </p:spPr>
      </p:cxnSp>
      <p:cxnSp>
        <p:nvCxnSpPr>
          <p:cNvPr id="154" name="Google Shape;154;p22"/>
          <p:cNvCxnSpPr/>
          <p:nvPr/>
        </p:nvCxnSpPr>
        <p:spPr>
          <a:xfrm>
            <a:off x="1580650" y="3943025"/>
            <a:ext cx="0" cy="465900"/>
          </a:xfrm>
          <a:prstGeom prst="straightConnector1">
            <a:avLst/>
          </a:prstGeom>
          <a:noFill/>
          <a:ln cap="flat" cmpd="sng" w="76200">
            <a:solidFill>
              <a:schemeClr val="dk1"/>
            </a:solidFill>
            <a:prstDash val="solid"/>
            <a:round/>
            <a:headEnd len="med" w="med" type="none"/>
            <a:tailEnd len="med" w="med" type="none"/>
          </a:ln>
        </p:spPr>
      </p:cxnSp>
      <p:sp>
        <p:nvSpPr>
          <p:cNvPr id="155" name="Google Shape;155;p22"/>
          <p:cNvSpPr txBox="1"/>
          <p:nvPr/>
        </p:nvSpPr>
        <p:spPr>
          <a:xfrm>
            <a:off x="-204550" y="3837425"/>
            <a:ext cx="17076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dk1"/>
                </a:solidFill>
                <a:latin typeface="Raleway"/>
                <a:ea typeface="Raleway"/>
                <a:cs typeface="Raleway"/>
                <a:sym typeface="Raleway"/>
              </a:rPr>
              <a:t>Oral Traditions</a:t>
            </a:r>
            <a:endParaRPr sz="1000">
              <a:solidFill>
                <a:schemeClr val="dk1"/>
              </a:solidFill>
              <a:latin typeface="Raleway"/>
              <a:ea typeface="Raleway"/>
              <a:cs typeface="Raleway"/>
              <a:sym typeface="Raleway"/>
            </a:endParaRPr>
          </a:p>
        </p:txBody>
      </p:sp>
      <p:sp>
        <p:nvSpPr>
          <p:cNvPr id="156" name="Google Shape;156;p22"/>
          <p:cNvSpPr txBox="1"/>
          <p:nvPr/>
        </p:nvSpPr>
        <p:spPr>
          <a:xfrm>
            <a:off x="1432500" y="4408925"/>
            <a:ext cx="1707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Archaeological Records </a:t>
            </a:r>
            <a:endParaRPr sz="1000">
              <a:solidFill>
                <a:schemeClr val="dk1"/>
              </a:solidFill>
              <a:latin typeface="Raleway"/>
              <a:ea typeface="Raleway"/>
              <a:cs typeface="Raleway"/>
              <a:sym typeface="Raleway"/>
            </a:endParaRPr>
          </a:p>
        </p:txBody>
      </p:sp>
      <p:cxnSp>
        <p:nvCxnSpPr>
          <p:cNvPr id="157" name="Google Shape;157;p22"/>
          <p:cNvCxnSpPr/>
          <p:nvPr/>
        </p:nvCxnSpPr>
        <p:spPr>
          <a:xfrm>
            <a:off x="4984800" y="4016025"/>
            <a:ext cx="0" cy="465900"/>
          </a:xfrm>
          <a:prstGeom prst="straightConnector1">
            <a:avLst/>
          </a:prstGeom>
          <a:noFill/>
          <a:ln cap="flat" cmpd="sng" w="76200">
            <a:solidFill>
              <a:schemeClr val="dk1"/>
            </a:solidFill>
            <a:prstDash val="solid"/>
            <a:round/>
            <a:headEnd len="med" w="med" type="none"/>
            <a:tailEnd len="med" w="med" type="none"/>
          </a:ln>
        </p:spPr>
      </p:cxnSp>
      <p:cxnSp>
        <p:nvCxnSpPr>
          <p:cNvPr id="158" name="Google Shape;158;p22"/>
          <p:cNvCxnSpPr/>
          <p:nvPr/>
        </p:nvCxnSpPr>
        <p:spPr>
          <a:xfrm>
            <a:off x="5432175" y="4016025"/>
            <a:ext cx="0" cy="465900"/>
          </a:xfrm>
          <a:prstGeom prst="straightConnector1">
            <a:avLst/>
          </a:prstGeom>
          <a:noFill/>
          <a:ln cap="flat" cmpd="sng" w="76200">
            <a:solidFill>
              <a:schemeClr val="dk1"/>
            </a:solidFill>
            <a:prstDash val="solid"/>
            <a:round/>
            <a:headEnd len="med" w="med" type="none"/>
            <a:tailEnd len="med" w="med" type="none"/>
          </a:ln>
        </p:spPr>
      </p:cxnSp>
      <p:cxnSp>
        <p:nvCxnSpPr>
          <p:cNvPr id="159" name="Google Shape;159;p22"/>
          <p:cNvCxnSpPr/>
          <p:nvPr/>
        </p:nvCxnSpPr>
        <p:spPr>
          <a:xfrm>
            <a:off x="5801900" y="4016025"/>
            <a:ext cx="0" cy="465900"/>
          </a:xfrm>
          <a:prstGeom prst="straightConnector1">
            <a:avLst/>
          </a:prstGeom>
          <a:noFill/>
          <a:ln cap="flat" cmpd="sng" w="76200">
            <a:solidFill>
              <a:schemeClr val="dk1"/>
            </a:solidFill>
            <a:prstDash val="solid"/>
            <a:round/>
            <a:headEnd len="med" w="med" type="none"/>
            <a:tailEnd len="med" w="med" type="none"/>
          </a:ln>
        </p:spPr>
      </p:cxnSp>
      <p:sp>
        <p:nvSpPr>
          <p:cNvPr id="160" name="Google Shape;160;p22"/>
          <p:cNvSpPr txBox="1"/>
          <p:nvPr/>
        </p:nvSpPr>
        <p:spPr>
          <a:xfrm>
            <a:off x="4472475" y="4481925"/>
            <a:ext cx="752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Explorers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Arrive</a:t>
            </a:r>
            <a:endParaRPr sz="1000">
              <a:solidFill>
                <a:schemeClr val="dk1"/>
              </a:solidFill>
              <a:latin typeface="Raleway"/>
              <a:ea typeface="Raleway"/>
              <a:cs typeface="Raleway"/>
              <a:sym typeface="Raleway"/>
            </a:endParaRPr>
          </a:p>
        </p:txBody>
      </p:sp>
      <p:sp>
        <p:nvSpPr>
          <p:cNvPr id="161" name="Google Shape;161;p22"/>
          <p:cNvSpPr txBox="1"/>
          <p:nvPr/>
        </p:nvSpPr>
        <p:spPr>
          <a:xfrm>
            <a:off x="5224575" y="4481925"/>
            <a:ext cx="577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Lewis</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&amp;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Clark</a:t>
            </a:r>
            <a:endParaRPr sz="1000">
              <a:solidFill>
                <a:schemeClr val="dk1"/>
              </a:solidFill>
              <a:latin typeface="Raleway"/>
              <a:ea typeface="Raleway"/>
              <a:cs typeface="Raleway"/>
              <a:sym typeface="Raleway"/>
            </a:endParaRPr>
          </a:p>
        </p:txBody>
      </p:sp>
      <p:sp>
        <p:nvSpPr>
          <p:cNvPr id="162" name="Google Shape;162;p22"/>
          <p:cNvSpPr txBox="1"/>
          <p:nvPr/>
        </p:nvSpPr>
        <p:spPr>
          <a:xfrm>
            <a:off x="5632550" y="4482675"/>
            <a:ext cx="752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Hudson</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Bay Co.</a:t>
            </a:r>
            <a:endParaRPr sz="1000">
              <a:solidFill>
                <a:schemeClr val="dk1"/>
              </a:solidFill>
              <a:latin typeface="Raleway"/>
              <a:ea typeface="Raleway"/>
              <a:cs typeface="Raleway"/>
              <a:sym typeface="Raleway"/>
            </a:endParaRPr>
          </a:p>
        </p:txBody>
      </p:sp>
      <p:sp>
        <p:nvSpPr>
          <p:cNvPr id="163" name="Google Shape;163;p22"/>
          <p:cNvSpPr txBox="1"/>
          <p:nvPr/>
        </p:nvSpPr>
        <p:spPr>
          <a:xfrm>
            <a:off x="4510500" y="3759725"/>
            <a:ext cx="64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late 1700s</a:t>
            </a:r>
            <a:endParaRPr sz="1000">
              <a:solidFill>
                <a:schemeClr val="dk1"/>
              </a:solidFill>
              <a:latin typeface="Raleway"/>
              <a:ea typeface="Raleway"/>
              <a:cs typeface="Raleway"/>
              <a:sym typeface="Raleway"/>
            </a:endParaRPr>
          </a:p>
        </p:txBody>
      </p:sp>
      <p:sp>
        <p:nvSpPr>
          <p:cNvPr id="164" name="Google Shape;164;p22"/>
          <p:cNvSpPr txBox="1"/>
          <p:nvPr/>
        </p:nvSpPr>
        <p:spPr>
          <a:xfrm>
            <a:off x="5219775" y="3753525"/>
            <a:ext cx="577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1805</a:t>
            </a:r>
            <a:endParaRPr sz="1000">
              <a:solidFill>
                <a:schemeClr val="dk1"/>
              </a:solidFill>
              <a:latin typeface="Raleway"/>
              <a:ea typeface="Raleway"/>
              <a:cs typeface="Raleway"/>
              <a:sym typeface="Raleway"/>
            </a:endParaRPr>
          </a:p>
        </p:txBody>
      </p:sp>
      <p:sp>
        <p:nvSpPr>
          <p:cNvPr id="165" name="Google Shape;165;p22"/>
          <p:cNvSpPr txBox="1"/>
          <p:nvPr/>
        </p:nvSpPr>
        <p:spPr>
          <a:xfrm>
            <a:off x="5571800" y="3761225"/>
            <a:ext cx="46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1812</a:t>
            </a:r>
            <a:endParaRPr sz="1000">
              <a:solidFill>
                <a:schemeClr val="dk1"/>
              </a:solidFill>
              <a:latin typeface="Raleway"/>
              <a:ea typeface="Raleway"/>
              <a:cs typeface="Raleway"/>
              <a:sym typeface="Raleway"/>
            </a:endParaRPr>
          </a:p>
        </p:txBody>
      </p:sp>
      <p:grpSp>
        <p:nvGrpSpPr>
          <p:cNvPr id="166" name="Google Shape;166;p22"/>
          <p:cNvGrpSpPr/>
          <p:nvPr/>
        </p:nvGrpSpPr>
        <p:grpSpPr>
          <a:xfrm>
            <a:off x="6096800" y="3763675"/>
            <a:ext cx="982500" cy="1347100"/>
            <a:chOff x="6096800" y="3763675"/>
            <a:chExt cx="982500" cy="1347100"/>
          </a:xfrm>
        </p:grpSpPr>
        <p:cxnSp>
          <p:nvCxnSpPr>
            <p:cNvPr id="167" name="Google Shape;167;p22"/>
            <p:cNvCxnSpPr/>
            <p:nvPr/>
          </p:nvCxnSpPr>
          <p:spPr>
            <a:xfrm>
              <a:off x="6326900" y="4016025"/>
              <a:ext cx="0" cy="465900"/>
            </a:xfrm>
            <a:prstGeom prst="straightConnector1">
              <a:avLst/>
            </a:prstGeom>
            <a:noFill/>
            <a:ln cap="flat" cmpd="sng" w="76200">
              <a:solidFill>
                <a:schemeClr val="dk1"/>
              </a:solidFill>
              <a:prstDash val="solid"/>
              <a:round/>
              <a:headEnd len="med" w="med" type="none"/>
              <a:tailEnd len="med" w="med" type="none"/>
            </a:ln>
          </p:spPr>
        </p:cxnSp>
        <p:sp>
          <p:nvSpPr>
            <p:cNvPr id="168" name="Google Shape;168;p22"/>
            <p:cNvSpPr txBox="1"/>
            <p:nvPr/>
          </p:nvSpPr>
          <p:spPr>
            <a:xfrm>
              <a:off x="6096800" y="3763675"/>
              <a:ext cx="46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1820</a:t>
              </a:r>
              <a:endParaRPr sz="1000">
                <a:solidFill>
                  <a:schemeClr val="dk1"/>
                </a:solidFill>
                <a:latin typeface="Raleway"/>
                <a:ea typeface="Raleway"/>
                <a:cs typeface="Raleway"/>
                <a:sym typeface="Raleway"/>
              </a:endParaRPr>
            </a:p>
          </p:txBody>
        </p:sp>
        <p:sp>
          <p:nvSpPr>
            <p:cNvPr id="169" name="Google Shape;169;p22"/>
            <p:cNvSpPr txBox="1"/>
            <p:nvPr/>
          </p:nvSpPr>
          <p:spPr>
            <a:xfrm>
              <a:off x="6174500" y="4464275"/>
              <a:ext cx="904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Ft. Vancouver</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Established</a:t>
              </a:r>
              <a:endParaRPr sz="1000">
                <a:solidFill>
                  <a:schemeClr val="dk1"/>
                </a:solidFill>
                <a:latin typeface="Raleway"/>
                <a:ea typeface="Raleway"/>
                <a:cs typeface="Raleway"/>
                <a:sym typeface="Raleway"/>
              </a:endParaRPr>
            </a:p>
          </p:txBody>
        </p:sp>
      </p:grpSp>
      <p:pic>
        <p:nvPicPr>
          <p:cNvPr id="170" name="Google Shape;170;p22"/>
          <p:cNvPicPr preferRelativeResize="0"/>
          <p:nvPr/>
        </p:nvPicPr>
        <p:blipFill>
          <a:blip r:embed="rId3">
            <a:alphaModFix amt="30000"/>
          </a:blip>
          <a:stretch>
            <a:fillRect/>
          </a:stretch>
        </p:blipFill>
        <p:spPr>
          <a:xfrm>
            <a:off x="-76200" y="-152400"/>
            <a:ext cx="9220198" cy="63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Diseases Take-Over</a:t>
            </a:r>
            <a:endParaRPr>
              <a:latin typeface="Merriweather"/>
              <a:ea typeface="Merriweather"/>
              <a:cs typeface="Merriweather"/>
              <a:sym typeface="Merriweather"/>
            </a:endParaRPr>
          </a:p>
        </p:txBody>
      </p:sp>
      <p:sp>
        <p:nvSpPr>
          <p:cNvPr id="176" name="Google Shape;176;p23"/>
          <p:cNvSpPr txBox="1"/>
          <p:nvPr>
            <p:ph idx="1" type="body"/>
          </p:nvPr>
        </p:nvSpPr>
        <p:spPr>
          <a:xfrm>
            <a:off x="311700" y="1152475"/>
            <a:ext cx="4260300" cy="356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Native Americans had never been exposed to the diseases brought by the early explorers, trappers, missionaries, and settlers. </a:t>
            </a:r>
            <a:endParaRPr>
              <a:solidFill>
                <a:schemeClr val="dk1"/>
              </a:solidFill>
              <a:latin typeface="Raleway"/>
              <a:ea typeface="Raleway"/>
              <a:cs typeface="Raleway"/>
              <a:sym typeface="Raleway"/>
            </a:endParaRPr>
          </a:p>
          <a:p>
            <a:pPr indent="0" lvl="0" marL="0" rtl="0" algn="l">
              <a:spcBef>
                <a:spcPts val="1200"/>
              </a:spcBef>
              <a:spcAft>
                <a:spcPts val="0"/>
              </a:spcAft>
              <a:buNone/>
            </a:pPr>
            <a:r>
              <a:rPr lang="en">
                <a:solidFill>
                  <a:schemeClr val="dk1"/>
                </a:solidFill>
                <a:latin typeface="Raleway"/>
                <a:ea typeface="Raleway"/>
                <a:cs typeface="Raleway"/>
                <a:sym typeface="Raleway"/>
              </a:rPr>
              <a:t>Some of the most deadly diseases were smallpox, influenza, and malaria.</a:t>
            </a:r>
            <a:endParaRPr>
              <a:solidFill>
                <a:schemeClr val="dk1"/>
              </a:solidFill>
              <a:latin typeface="Raleway"/>
              <a:ea typeface="Raleway"/>
              <a:cs typeface="Raleway"/>
              <a:sym typeface="Raleway"/>
            </a:endParaRPr>
          </a:p>
          <a:p>
            <a:pPr indent="0" lvl="0" marL="0" rtl="0" algn="l">
              <a:spcBef>
                <a:spcPts val="1200"/>
              </a:spcBef>
              <a:spcAft>
                <a:spcPts val="0"/>
              </a:spcAft>
              <a:buNone/>
            </a:pPr>
            <a:r>
              <a:rPr lang="en">
                <a:solidFill>
                  <a:schemeClr val="dk1"/>
                </a:solidFill>
                <a:latin typeface="Raleway"/>
                <a:ea typeface="Raleway"/>
                <a:cs typeface="Raleway"/>
                <a:sym typeface="Raleway"/>
              </a:rPr>
              <a:t>Sadly, neither Western nor Native medicinal practices could stop the devastation.</a:t>
            </a:r>
            <a:endParaRPr>
              <a:solidFill>
                <a:schemeClr val="dk1"/>
              </a:solidFill>
              <a:latin typeface="Raleway"/>
              <a:ea typeface="Raleway"/>
              <a:cs typeface="Raleway"/>
              <a:sym typeface="Raleway"/>
            </a:endParaRPr>
          </a:p>
          <a:p>
            <a:pPr indent="0" lvl="0" marL="0" rtl="0" algn="l">
              <a:spcBef>
                <a:spcPts val="1200"/>
              </a:spcBef>
              <a:spcAft>
                <a:spcPts val="1200"/>
              </a:spcAft>
              <a:buNone/>
            </a:pPr>
            <a:r>
              <a:rPr lang="en">
                <a:solidFill>
                  <a:schemeClr val="dk1"/>
                </a:solidFill>
                <a:latin typeface="Raleway"/>
                <a:ea typeface="Raleway"/>
                <a:cs typeface="Raleway"/>
                <a:sym typeface="Raleway"/>
              </a:rPr>
              <a:t>Massive population loss occurred – it has been estimated that over 97% of some Native populations were lost</a:t>
            </a:r>
            <a:endParaRPr>
              <a:solidFill>
                <a:schemeClr val="dk1"/>
              </a:solidFill>
              <a:latin typeface="Raleway"/>
              <a:ea typeface="Raleway"/>
              <a:cs typeface="Raleway"/>
              <a:sym typeface="Raleway"/>
            </a:endParaRPr>
          </a:p>
        </p:txBody>
      </p:sp>
      <p:pic>
        <p:nvPicPr>
          <p:cNvPr id="177" name="Google Shape;177;p23"/>
          <p:cNvPicPr preferRelativeResize="0"/>
          <p:nvPr/>
        </p:nvPicPr>
        <p:blipFill>
          <a:blip r:embed="rId3">
            <a:alphaModFix amt="30000"/>
          </a:blip>
          <a:stretch>
            <a:fillRect/>
          </a:stretch>
        </p:blipFill>
        <p:spPr>
          <a:xfrm>
            <a:off x="-76200" y="-152400"/>
            <a:ext cx="9220198" cy="639600"/>
          </a:xfrm>
          <a:prstGeom prst="rect">
            <a:avLst/>
          </a:prstGeom>
          <a:noFill/>
          <a:ln>
            <a:noFill/>
          </a:ln>
        </p:spPr>
      </p:pic>
      <p:pic>
        <p:nvPicPr>
          <p:cNvPr id="178" name="Google Shape;178;p23"/>
          <p:cNvPicPr preferRelativeResize="0"/>
          <p:nvPr/>
        </p:nvPicPr>
        <p:blipFill>
          <a:blip r:embed="rId4">
            <a:alphaModFix/>
          </a:blip>
          <a:stretch>
            <a:fillRect/>
          </a:stretch>
        </p:blipFill>
        <p:spPr>
          <a:xfrm>
            <a:off x="4952375" y="831575"/>
            <a:ext cx="3480349" cy="3480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4"/>
          <p:cNvPicPr preferRelativeResize="0"/>
          <p:nvPr/>
        </p:nvPicPr>
        <p:blipFill>
          <a:blip r:embed="rId3">
            <a:alphaModFix amt="25000"/>
          </a:blip>
          <a:stretch>
            <a:fillRect/>
          </a:stretch>
        </p:blipFill>
        <p:spPr>
          <a:xfrm>
            <a:off x="-1752600" y="-1961025"/>
            <a:ext cx="12439649" cy="8516774"/>
          </a:xfrm>
          <a:prstGeom prst="rect">
            <a:avLst/>
          </a:prstGeom>
          <a:noFill/>
          <a:ln>
            <a:noFill/>
          </a:ln>
        </p:spPr>
      </p:pic>
      <p:sp>
        <p:nvSpPr>
          <p:cNvPr id="184" name="Google Shape;184;p24"/>
          <p:cNvSpPr txBox="1"/>
          <p:nvPr>
            <p:ph idx="1" type="body"/>
          </p:nvPr>
        </p:nvSpPr>
        <p:spPr>
          <a:xfrm>
            <a:off x="303300" y="3795375"/>
            <a:ext cx="8537400" cy="60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n" sz="2744">
                <a:solidFill>
                  <a:schemeClr val="dk1"/>
                </a:solidFill>
                <a:latin typeface="Merriweather"/>
                <a:ea typeface="Merriweather"/>
                <a:cs typeface="Merriweather"/>
                <a:sym typeface="Merriweather"/>
              </a:rPr>
              <a:t>Home</a:t>
            </a:r>
            <a:endParaRPr>
              <a:solidFill>
                <a:schemeClr val="dk1"/>
              </a:solidFill>
            </a:endParaRPr>
          </a:p>
        </p:txBody>
      </p:sp>
      <p:sp>
        <p:nvSpPr>
          <p:cNvPr id="185" name="Google Shape;185;p24"/>
          <p:cNvSpPr txBox="1"/>
          <p:nvPr/>
        </p:nvSpPr>
        <p:spPr>
          <a:xfrm>
            <a:off x="260250" y="4400475"/>
            <a:ext cx="8623500" cy="738900"/>
          </a:xfrm>
          <a:prstGeom prst="rect">
            <a:avLst/>
          </a:prstGeom>
          <a:noFill/>
          <a:ln>
            <a:noFill/>
          </a:ln>
        </p:spPr>
        <p:txBody>
          <a:bodyPr anchorCtr="0" anchor="t" bIns="91425" lIns="91425" spcFirstLastPara="1" rIns="91425" wrap="square" tIns="91425">
            <a:spAutoFit/>
          </a:bodyPr>
          <a:lstStyle/>
          <a:p>
            <a:pPr indent="-228600" lvl="0" marL="342900" rtl="0" algn="l">
              <a:spcBef>
                <a:spcPts val="440"/>
              </a:spcBef>
              <a:spcAft>
                <a:spcPts val="0"/>
              </a:spcAft>
              <a:buNone/>
            </a:pPr>
            <a:r>
              <a:rPr lang="en" sz="1200">
                <a:solidFill>
                  <a:schemeClr val="dk1"/>
                </a:solidFill>
                <a:latin typeface="Calibri"/>
                <a:ea typeface="Calibri"/>
                <a:cs typeface="Calibri"/>
                <a:sym typeface="Calibri"/>
              </a:rPr>
              <a:t>Once home to the Charcowah village of the Clowewalla (Willamette band of Tumwaters) and the Kosh-huk-shix Village of Clackamas people, the area is part of the lands ceded to the United States Government under the Willamette Valley Treaty of 1855. Following the Willamette Valley Treaty, tribal members were forcibly removed from Willamette Falls and relocated to Grand Ronde.</a:t>
            </a:r>
            <a:endParaRPr sz="1200">
              <a:solidFill>
                <a:schemeClr val="dk1"/>
              </a:solidFill>
            </a:endParaRPr>
          </a:p>
        </p:txBody>
      </p:sp>
      <p:pic>
        <p:nvPicPr>
          <p:cNvPr descr="Once home to the Charcowah village of the Clowewalla (Willamette band of Tumwaters) and the Kosh-huk-shix Village of Clackamas people, the area is part of the lands ceded to the United States Government under the Willamette Valley Treaty of 1855. Following the Willamette Valley Treaty, tribal members were forcibly removed from Willamette Falls and relocated to Grand Ronde. Here is more about our story." id="186" name="Google Shape;186;p24" title="Home">
            <a:hlinkClick r:id="rId4"/>
          </p:cNvPr>
          <p:cNvPicPr preferRelativeResize="0"/>
          <p:nvPr/>
        </p:nvPicPr>
        <p:blipFill>
          <a:blip r:embed="rId5">
            <a:alphaModFix/>
          </a:blip>
          <a:stretch>
            <a:fillRect/>
          </a:stretch>
        </p:blipFill>
        <p:spPr>
          <a:xfrm>
            <a:off x="2286000" y="366375"/>
            <a:ext cx="4572000" cy="3429000"/>
          </a:xfrm>
          <a:prstGeom prst="rect">
            <a:avLst/>
          </a:prstGeom>
          <a:noFill/>
          <a:ln cap="flat" cmpd="sng" w="3810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5"/>
          <p:cNvPicPr preferRelativeResize="0"/>
          <p:nvPr/>
        </p:nvPicPr>
        <p:blipFill>
          <a:blip r:embed="rId3">
            <a:alphaModFix amt="25000"/>
          </a:blip>
          <a:stretch>
            <a:fillRect/>
          </a:stretch>
        </p:blipFill>
        <p:spPr>
          <a:xfrm>
            <a:off x="-1752600" y="-1961025"/>
            <a:ext cx="12439649" cy="8516774"/>
          </a:xfrm>
          <a:prstGeom prst="rect">
            <a:avLst/>
          </a:prstGeom>
          <a:noFill/>
          <a:ln>
            <a:noFill/>
          </a:ln>
        </p:spPr>
      </p:pic>
      <p:sp>
        <p:nvSpPr>
          <p:cNvPr id="192" name="Google Shape;192;p25"/>
          <p:cNvSpPr txBox="1"/>
          <p:nvPr>
            <p:ph idx="1" type="body"/>
          </p:nvPr>
        </p:nvSpPr>
        <p:spPr>
          <a:xfrm>
            <a:off x="543900" y="4195525"/>
            <a:ext cx="8056200" cy="60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n" sz="2744">
                <a:solidFill>
                  <a:schemeClr val="dk1"/>
                </a:solidFill>
                <a:latin typeface="Merriweather"/>
                <a:ea typeface="Merriweather"/>
                <a:cs typeface="Merriweather"/>
                <a:sym typeface="Merriweather"/>
              </a:rPr>
              <a:t>Standing Strong</a:t>
            </a:r>
            <a:r>
              <a:rPr lang="en" sz="2744">
                <a:solidFill>
                  <a:schemeClr val="dk1"/>
                </a:solidFill>
                <a:latin typeface="Merriweather"/>
                <a:ea typeface="Merriweather"/>
                <a:cs typeface="Merriweather"/>
                <a:sym typeface="Merriweather"/>
              </a:rPr>
              <a:t>: Western Oregon Tribes Video</a:t>
            </a:r>
            <a:endParaRPr>
              <a:solidFill>
                <a:schemeClr val="dk1"/>
              </a:solidFill>
            </a:endParaRPr>
          </a:p>
        </p:txBody>
      </p:sp>
      <p:pic>
        <p:nvPicPr>
          <p:cNvPr descr="Western Oregon's Five Native American Tribe's &#10;Oregon Sesquicentennial and the history of the Native American Tribes who live here. &#10;Cow Creek Band of Umpqua Tribe of Indians, Confederated Tribes of the Siletz Indians, The Confederated Tribes of the Grand Ronde, The Coquille Indian Tribe, and the Confederated Tribes of the Coos, Lower Umpqua and Siuslaw." id="193" name="Google Shape;193;p25" title="Standing Strong The Tribal Nations of Western Oregon">
            <a:hlinkClick r:id="rId4"/>
          </p:cNvPr>
          <p:cNvPicPr preferRelativeResize="0"/>
          <p:nvPr/>
        </p:nvPicPr>
        <p:blipFill>
          <a:blip r:embed="rId5">
            <a:alphaModFix/>
          </a:blip>
          <a:stretch>
            <a:fillRect/>
          </a:stretch>
        </p:blipFill>
        <p:spPr>
          <a:xfrm>
            <a:off x="2415838" y="828400"/>
            <a:ext cx="4312333" cy="3234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mt="25000"/>
          </a:blip>
          <a:stretch>
            <a:fillRect/>
          </a:stretch>
        </p:blipFill>
        <p:spPr>
          <a:xfrm>
            <a:off x="-1752600" y="-1961025"/>
            <a:ext cx="12439649" cy="8516774"/>
          </a:xfrm>
          <a:prstGeom prst="rect">
            <a:avLst/>
          </a:prstGeom>
          <a:noFill/>
          <a:ln>
            <a:noFill/>
          </a:ln>
        </p:spPr>
      </p:pic>
      <p:sp>
        <p:nvSpPr>
          <p:cNvPr id="63" name="Google Shape;63;p14"/>
          <p:cNvSpPr txBox="1"/>
          <p:nvPr>
            <p:ph idx="1" type="body"/>
          </p:nvPr>
        </p:nvSpPr>
        <p:spPr>
          <a:xfrm>
            <a:off x="3610950" y="4049100"/>
            <a:ext cx="1922100" cy="60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n" sz="2744">
                <a:solidFill>
                  <a:schemeClr val="dk1"/>
                </a:solidFill>
                <a:latin typeface="Merriweather"/>
                <a:ea typeface="Merriweather"/>
                <a:cs typeface="Merriweather"/>
                <a:sym typeface="Merriweather"/>
              </a:rPr>
              <a:t>Our Story</a:t>
            </a:r>
            <a:endParaRPr>
              <a:solidFill>
                <a:schemeClr val="dk1"/>
              </a:solidFill>
            </a:endParaRPr>
          </a:p>
        </p:txBody>
      </p:sp>
      <p:pic>
        <p:nvPicPr>
          <p:cNvPr descr="The Grand Ronde Tribe's story is one of persistence and perseverance. We hope you take a minute to learn more about who we are and where we have come from." id="64" name="Google Shape;64;p14" title="Our Story">
            <a:hlinkClick r:id="rId4"/>
          </p:cNvPr>
          <p:cNvPicPr preferRelativeResize="0"/>
          <p:nvPr/>
        </p:nvPicPr>
        <p:blipFill>
          <a:blip r:embed="rId5">
            <a:alphaModFix/>
          </a:blip>
          <a:stretch>
            <a:fillRect/>
          </a:stretch>
        </p:blipFill>
        <p:spPr>
          <a:xfrm>
            <a:off x="2286000" y="499775"/>
            <a:ext cx="4572000" cy="3429000"/>
          </a:xfrm>
          <a:prstGeom prst="rect">
            <a:avLst/>
          </a:prstGeom>
          <a:noFill/>
          <a:ln cap="flat" cmpd="sng" w="38100">
            <a:solidFill>
              <a:schemeClr val="dk1"/>
            </a:solidFill>
            <a:prstDash val="solid"/>
            <a:round/>
            <a:headEnd len="sm" w="sm" type="none"/>
            <a:tailEnd len="sm" w="sm" type="none"/>
          </a:ln>
        </p:spPr>
      </p:pic>
      <p:sp>
        <p:nvSpPr>
          <p:cNvPr id="65" name="Google Shape;65;p14"/>
          <p:cNvSpPr txBox="1"/>
          <p:nvPr/>
        </p:nvSpPr>
        <p:spPr>
          <a:xfrm>
            <a:off x="1272900" y="4654200"/>
            <a:ext cx="659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aleway"/>
                <a:ea typeface="Raleway"/>
                <a:cs typeface="Raleway"/>
                <a:sym typeface="Raleway"/>
              </a:rPr>
              <a:t>The Grand Ronde Tribe's story is one of persistence and perseverance.</a:t>
            </a:r>
            <a:endParaRPr>
              <a:solidFill>
                <a:schemeClr val="dk1"/>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282600" y="500600"/>
            <a:ext cx="21273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Vocabulary</a:t>
            </a:r>
            <a:endParaRPr>
              <a:latin typeface="Merriweather"/>
              <a:ea typeface="Merriweather"/>
              <a:cs typeface="Merriweather"/>
              <a:sym typeface="Merriweather"/>
            </a:endParaRPr>
          </a:p>
        </p:txBody>
      </p:sp>
      <p:sp>
        <p:nvSpPr>
          <p:cNvPr id="71" name="Google Shape;71;p15"/>
          <p:cNvSpPr txBox="1"/>
          <p:nvPr>
            <p:ph idx="1" type="body"/>
          </p:nvPr>
        </p:nvSpPr>
        <p:spPr>
          <a:xfrm>
            <a:off x="2410100" y="500600"/>
            <a:ext cx="6321600" cy="40977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en">
                <a:solidFill>
                  <a:schemeClr val="dk1"/>
                </a:solidFill>
                <a:latin typeface="Nunito"/>
                <a:ea typeface="Nunito"/>
                <a:cs typeface="Nunito"/>
                <a:sym typeface="Nunito"/>
              </a:rPr>
              <a:t>Indigenous Peoples</a:t>
            </a:r>
            <a:r>
              <a:rPr lang="en">
                <a:solidFill>
                  <a:schemeClr val="dk1"/>
                </a:solidFill>
                <a:latin typeface="Nunito"/>
                <a:ea typeface="Nunito"/>
                <a:cs typeface="Nunito"/>
                <a:sym typeface="Nunito"/>
              </a:rPr>
              <a:t>: Descendants of those who originally inhabited a country or region prior to colonization. It can refer to any indigenous peoples around the world -  (</a:t>
            </a:r>
            <a:r>
              <a:rPr i="1" lang="en">
                <a:solidFill>
                  <a:schemeClr val="dk1"/>
                </a:solidFill>
                <a:latin typeface="Nunito"/>
                <a:ea typeface="Nunito"/>
                <a:cs typeface="Nunito"/>
                <a:sym typeface="Nunito"/>
              </a:rPr>
              <a:t>Maori of New Zealand, the Confederated Tribes of Grand Ronde in the United States, the Maya in Guatemala, the Aborigines and Torres Strait Islanders of Australia, and the  Saami of northern Europe, etc.</a:t>
            </a:r>
            <a:r>
              <a:rPr lang="en">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indent="0" lvl="0" marL="0" rtl="0" algn="l">
              <a:spcBef>
                <a:spcPts val="1200"/>
              </a:spcBef>
              <a:spcAft>
                <a:spcPts val="0"/>
              </a:spcAft>
              <a:buNone/>
            </a:pPr>
            <a:r>
              <a:rPr b="1" lang="en">
                <a:solidFill>
                  <a:schemeClr val="dk1"/>
                </a:solidFill>
                <a:latin typeface="Nunito"/>
                <a:ea typeface="Nunito"/>
                <a:cs typeface="Nunito"/>
                <a:sym typeface="Nunito"/>
              </a:rPr>
              <a:t>Native American/American Indian</a:t>
            </a:r>
            <a:r>
              <a:rPr lang="en">
                <a:solidFill>
                  <a:schemeClr val="dk1"/>
                </a:solidFill>
                <a:latin typeface="Nunito"/>
                <a:ea typeface="Nunito"/>
                <a:cs typeface="Nunito"/>
                <a:sym typeface="Nunito"/>
              </a:rPr>
              <a:t>: descents of those who originally inhabited the United States of America prior to colonization (</a:t>
            </a:r>
            <a:r>
              <a:rPr i="1" lang="en">
                <a:solidFill>
                  <a:schemeClr val="dk1"/>
                </a:solidFill>
                <a:latin typeface="Nunito"/>
                <a:ea typeface="Nunito"/>
                <a:cs typeface="Nunito"/>
                <a:sym typeface="Nunito"/>
              </a:rPr>
              <a:t>The Indigenous Peoples of the United States</a:t>
            </a:r>
            <a:r>
              <a:rPr lang="en">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indent="0" lvl="0" marL="0" rtl="0" algn="l">
              <a:spcBef>
                <a:spcPts val="1200"/>
              </a:spcBef>
              <a:spcAft>
                <a:spcPts val="0"/>
              </a:spcAft>
              <a:buNone/>
            </a:pPr>
            <a:r>
              <a:rPr b="1" lang="en">
                <a:solidFill>
                  <a:schemeClr val="dk1"/>
                </a:solidFill>
                <a:latin typeface="Nunito"/>
                <a:ea typeface="Nunito"/>
                <a:cs typeface="Nunito"/>
                <a:sym typeface="Nunito"/>
              </a:rPr>
              <a:t>Tribe</a:t>
            </a:r>
            <a:r>
              <a:rPr lang="en">
                <a:solidFill>
                  <a:schemeClr val="dk1"/>
                </a:solidFill>
                <a:latin typeface="Nunito"/>
                <a:ea typeface="Nunito"/>
                <a:cs typeface="Nunito"/>
                <a:sym typeface="Nunito"/>
              </a:rPr>
              <a:t>: A group of indigenous people that share similar cultural, social, political and/or economic  characteristics. </a:t>
            </a:r>
            <a:endParaRPr>
              <a:solidFill>
                <a:schemeClr val="dk1"/>
              </a:solidFill>
              <a:latin typeface="Nunito"/>
              <a:ea typeface="Nunito"/>
              <a:cs typeface="Nunito"/>
              <a:sym typeface="Nunito"/>
            </a:endParaRPr>
          </a:p>
          <a:p>
            <a:pPr indent="0" lvl="0" marL="0" rtl="0" algn="l">
              <a:spcBef>
                <a:spcPts val="1200"/>
              </a:spcBef>
              <a:spcAft>
                <a:spcPts val="0"/>
              </a:spcAft>
              <a:buNone/>
            </a:pPr>
            <a:r>
              <a:rPr b="1" lang="en">
                <a:solidFill>
                  <a:schemeClr val="dk1"/>
                </a:solidFill>
                <a:latin typeface="Nunito"/>
                <a:ea typeface="Nunito"/>
                <a:cs typeface="Nunito"/>
                <a:sym typeface="Nunito"/>
              </a:rPr>
              <a:t>Band</a:t>
            </a:r>
            <a:r>
              <a:rPr lang="en">
                <a:solidFill>
                  <a:schemeClr val="dk1"/>
                </a:solidFill>
                <a:latin typeface="Nunito"/>
                <a:ea typeface="Nunito"/>
                <a:cs typeface="Nunito"/>
                <a:sym typeface="Nunito"/>
              </a:rPr>
              <a:t>: A group of native people joined in a common purpose; to unite as a group – the band is usually a smaller part of a tribe. </a:t>
            </a:r>
            <a:endParaRPr>
              <a:solidFill>
                <a:schemeClr val="dk1"/>
              </a:solidFill>
              <a:latin typeface="Nunito"/>
              <a:ea typeface="Nunito"/>
              <a:cs typeface="Nunito"/>
              <a:sym typeface="Nunito"/>
            </a:endParaRPr>
          </a:p>
          <a:p>
            <a:pPr indent="0" lvl="0" marL="0" rtl="0" algn="l">
              <a:spcBef>
                <a:spcPts val="1200"/>
              </a:spcBef>
              <a:spcAft>
                <a:spcPts val="1200"/>
              </a:spcAft>
              <a:buNone/>
            </a:pPr>
            <a:r>
              <a:rPr b="1" lang="en">
                <a:solidFill>
                  <a:schemeClr val="dk1"/>
                </a:solidFill>
                <a:latin typeface="Nunito"/>
                <a:ea typeface="Nunito"/>
                <a:cs typeface="Nunito"/>
                <a:sym typeface="Nunito"/>
              </a:rPr>
              <a:t>Colonization: </a:t>
            </a:r>
            <a:r>
              <a:rPr lang="en">
                <a:solidFill>
                  <a:schemeClr val="dk1"/>
                </a:solidFill>
                <a:latin typeface="Nunito"/>
                <a:ea typeface="Nunito"/>
                <a:cs typeface="Nunito"/>
                <a:sym typeface="Nunito"/>
              </a:rPr>
              <a:t>the process of settling among and taking control over the indigenous people of an area.</a:t>
            </a:r>
            <a:endParaRPr>
              <a:solidFill>
                <a:schemeClr val="dk1"/>
              </a:solidFill>
              <a:latin typeface="Nunito"/>
              <a:ea typeface="Nunito"/>
              <a:cs typeface="Nunito"/>
              <a:sym typeface="Nunito"/>
            </a:endParaRPr>
          </a:p>
        </p:txBody>
      </p:sp>
      <p:pic>
        <p:nvPicPr>
          <p:cNvPr id="72" name="Google Shape;72;p15"/>
          <p:cNvPicPr preferRelativeResize="0"/>
          <p:nvPr/>
        </p:nvPicPr>
        <p:blipFill>
          <a:blip r:embed="rId3">
            <a:alphaModFix amt="30000"/>
          </a:blip>
          <a:stretch>
            <a:fillRect/>
          </a:stretch>
        </p:blipFill>
        <p:spPr>
          <a:xfrm>
            <a:off x="-76200" y="-152400"/>
            <a:ext cx="9220198" cy="63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11575"/>
            <a:ext cx="8520600" cy="63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00">
                <a:latin typeface="Merriweather"/>
                <a:ea typeface="Merriweather"/>
                <a:cs typeface="Merriweather"/>
                <a:sym typeface="Merriweather"/>
              </a:rPr>
              <a:t>Who are the Confederated Tribes of Grand Ronde?</a:t>
            </a:r>
            <a:endParaRPr sz="2600">
              <a:latin typeface="Merriweather"/>
              <a:ea typeface="Merriweather"/>
              <a:cs typeface="Merriweather"/>
              <a:sym typeface="Merriweather"/>
            </a:endParaRPr>
          </a:p>
        </p:txBody>
      </p:sp>
      <p:sp>
        <p:nvSpPr>
          <p:cNvPr id="78" name="Google Shape;78;p16"/>
          <p:cNvSpPr txBox="1"/>
          <p:nvPr>
            <p:ph idx="4294967295" type="body"/>
          </p:nvPr>
        </p:nvSpPr>
        <p:spPr>
          <a:xfrm>
            <a:off x="311700" y="1346125"/>
            <a:ext cx="4260300" cy="3435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latin typeface="Nunito"/>
                <a:ea typeface="Nunito"/>
                <a:cs typeface="Nunito"/>
                <a:sym typeface="Nunito"/>
              </a:rPr>
              <a:t>The Confederated Tribes of Grand Ronde is a group of 30+ tribes and bands gathered from Western Oregon, Southwestern Washington, and Northern California</a:t>
            </a:r>
            <a:endParaRPr>
              <a:solidFill>
                <a:schemeClr val="dk1"/>
              </a:solidFill>
              <a:latin typeface="Nunito"/>
              <a:ea typeface="Nunito"/>
              <a:cs typeface="Nunito"/>
              <a:sym typeface="Nunito"/>
            </a:endParaRPr>
          </a:p>
          <a:p>
            <a:pPr indent="0" lvl="0" marL="0" rtl="0" algn="l">
              <a:spcBef>
                <a:spcPts val="1200"/>
              </a:spcBef>
              <a:spcAft>
                <a:spcPts val="1200"/>
              </a:spcAft>
              <a:buNone/>
            </a:pPr>
            <a:r>
              <a:rPr lang="en">
                <a:solidFill>
                  <a:schemeClr val="dk1"/>
                </a:solidFill>
                <a:latin typeface="Nunito"/>
                <a:ea typeface="Nunito"/>
                <a:cs typeface="Nunito"/>
                <a:sym typeface="Nunito"/>
              </a:rPr>
              <a:t>These tribes and bands were removed from their homelands and were relocated to the Grand Ronde Reservation after signing 7 treaties from 1853-1855.</a:t>
            </a:r>
            <a:endParaRPr>
              <a:solidFill>
                <a:schemeClr val="dk1"/>
              </a:solidFill>
              <a:latin typeface="Nunito"/>
              <a:ea typeface="Nunito"/>
              <a:cs typeface="Nunito"/>
              <a:sym typeface="Nunito"/>
            </a:endParaRPr>
          </a:p>
        </p:txBody>
      </p:sp>
      <p:pic>
        <p:nvPicPr>
          <p:cNvPr id="79" name="Google Shape;79;p16"/>
          <p:cNvPicPr preferRelativeResize="0"/>
          <p:nvPr/>
        </p:nvPicPr>
        <p:blipFill>
          <a:blip r:embed="rId3">
            <a:alphaModFix/>
          </a:blip>
          <a:stretch>
            <a:fillRect/>
          </a:stretch>
        </p:blipFill>
        <p:spPr>
          <a:xfrm>
            <a:off x="5485100" y="1190875"/>
            <a:ext cx="2699593" cy="3492577"/>
          </a:xfrm>
          <a:prstGeom prst="rect">
            <a:avLst/>
          </a:prstGeom>
          <a:noFill/>
          <a:ln cap="flat" cmpd="sng" w="38100">
            <a:solidFill>
              <a:schemeClr val="dk1"/>
            </a:solidFill>
            <a:prstDash val="solid"/>
            <a:round/>
            <a:headEnd len="sm" w="sm" type="none"/>
            <a:tailEnd len="sm" w="sm" type="none"/>
          </a:ln>
        </p:spPr>
      </p:pic>
      <p:pic>
        <p:nvPicPr>
          <p:cNvPr id="80" name="Google Shape;80;p16"/>
          <p:cNvPicPr preferRelativeResize="0"/>
          <p:nvPr/>
        </p:nvPicPr>
        <p:blipFill>
          <a:blip r:embed="rId4">
            <a:alphaModFix amt="30000"/>
          </a:blip>
          <a:stretch>
            <a:fillRect/>
          </a:stretch>
        </p:blipFill>
        <p:spPr>
          <a:xfrm>
            <a:off x="-76200" y="-152400"/>
            <a:ext cx="9220198" cy="63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Time Immemorial</a:t>
            </a:r>
            <a:endParaRPr>
              <a:latin typeface="Merriweather"/>
              <a:ea typeface="Merriweather"/>
              <a:cs typeface="Merriweather"/>
              <a:sym typeface="Merriweather"/>
            </a:endParaRPr>
          </a:p>
        </p:txBody>
      </p:sp>
      <p:sp>
        <p:nvSpPr>
          <p:cNvPr id="86" name="Google Shape;86;p17"/>
          <p:cNvSpPr txBox="1"/>
          <p:nvPr>
            <p:ph idx="4294967295" type="body"/>
          </p:nvPr>
        </p:nvSpPr>
        <p:spPr>
          <a:xfrm>
            <a:off x="311700" y="1346125"/>
            <a:ext cx="8520600" cy="343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latin typeface="Nunito"/>
                <a:ea typeface="Nunito"/>
                <a:cs typeface="Nunito"/>
                <a:sym typeface="Nunito"/>
              </a:rPr>
              <a:t>Time Immemorial</a:t>
            </a:r>
            <a:r>
              <a:rPr lang="en">
                <a:solidFill>
                  <a:schemeClr val="dk1"/>
                </a:solidFill>
                <a:latin typeface="Nunito"/>
                <a:ea typeface="Nunito"/>
                <a:cs typeface="Nunito"/>
                <a:sym typeface="Nunito"/>
              </a:rPr>
              <a:t>: used to refer to a point of time in the past that was so long ago that people have no knowledge or memory of it</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 </a:t>
            </a:r>
            <a:r>
              <a:rPr lang="en">
                <a:solidFill>
                  <a:schemeClr val="dk1"/>
                </a:solidFill>
                <a:latin typeface="Nunito"/>
                <a:ea typeface="Nunito"/>
                <a:cs typeface="Nunito"/>
                <a:sym typeface="Nunito"/>
              </a:rPr>
              <a:t>The </a:t>
            </a:r>
            <a:r>
              <a:rPr lang="en">
                <a:solidFill>
                  <a:schemeClr val="dk1"/>
                </a:solidFill>
                <a:latin typeface="Nunito"/>
                <a:ea typeface="Nunito"/>
                <a:cs typeface="Nunito"/>
                <a:sym typeface="Nunito"/>
              </a:rPr>
              <a:t>Confederated</a:t>
            </a:r>
            <a:r>
              <a:rPr lang="en">
                <a:solidFill>
                  <a:schemeClr val="dk1"/>
                </a:solidFill>
                <a:latin typeface="Nunito"/>
                <a:ea typeface="Nunito"/>
                <a:cs typeface="Nunito"/>
                <a:sym typeface="Nunito"/>
              </a:rPr>
              <a:t> Tribes of Grand Ronde has existed since </a:t>
            </a:r>
            <a:r>
              <a:rPr i="1" lang="en">
                <a:solidFill>
                  <a:schemeClr val="dk1"/>
                </a:solidFill>
                <a:latin typeface="Nunito"/>
                <a:ea typeface="Nunito"/>
                <a:cs typeface="Nunito"/>
                <a:sym typeface="Nunito"/>
              </a:rPr>
              <a:t>time immemorial</a:t>
            </a:r>
            <a:r>
              <a:rPr lang="en">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 Some oral traditions/stories date back to </a:t>
            </a:r>
            <a:r>
              <a:rPr b="1" lang="en">
                <a:solidFill>
                  <a:schemeClr val="dk1"/>
                </a:solidFill>
                <a:latin typeface="Nunito"/>
                <a:ea typeface="Nunito"/>
                <a:cs typeface="Nunito"/>
                <a:sym typeface="Nunito"/>
              </a:rPr>
              <a:t>14,500</a:t>
            </a:r>
            <a:r>
              <a:rPr lang="en">
                <a:solidFill>
                  <a:schemeClr val="dk1"/>
                </a:solidFill>
                <a:latin typeface="Nunito"/>
                <a:ea typeface="Nunito"/>
                <a:cs typeface="Nunito"/>
                <a:sym typeface="Nunito"/>
              </a:rPr>
              <a:t> years ago</a:t>
            </a:r>
            <a:endParaRPr>
              <a:solidFill>
                <a:schemeClr val="dk1"/>
              </a:solidFill>
              <a:latin typeface="Nunito"/>
              <a:ea typeface="Nunito"/>
              <a:cs typeface="Nunito"/>
              <a:sym typeface="Nunito"/>
            </a:endParaRPr>
          </a:p>
          <a:p>
            <a:pPr indent="0" lvl="0" marL="0" rtl="0" algn="l">
              <a:spcBef>
                <a:spcPts val="1200"/>
              </a:spcBef>
              <a:spcAft>
                <a:spcPts val="1200"/>
              </a:spcAft>
              <a:buNone/>
            </a:pPr>
            <a:r>
              <a:rPr lang="en">
                <a:solidFill>
                  <a:schemeClr val="dk1"/>
                </a:solidFill>
                <a:latin typeface="Nunito"/>
                <a:ea typeface="Nunito"/>
                <a:cs typeface="Nunito"/>
                <a:sym typeface="Nunito"/>
              </a:rPr>
              <a:t>- Archaeological records (artifacts and nature recordings) date back to </a:t>
            </a:r>
            <a:r>
              <a:rPr b="1" lang="en">
                <a:solidFill>
                  <a:schemeClr val="dk1"/>
                </a:solidFill>
                <a:latin typeface="Nunito"/>
                <a:ea typeface="Nunito"/>
                <a:cs typeface="Nunito"/>
                <a:sym typeface="Nunito"/>
              </a:rPr>
              <a:t>14,300</a:t>
            </a:r>
            <a:r>
              <a:rPr lang="en">
                <a:solidFill>
                  <a:schemeClr val="dk1"/>
                </a:solidFill>
                <a:latin typeface="Nunito"/>
                <a:ea typeface="Nunito"/>
                <a:cs typeface="Nunito"/>
                <a:sym typeface="Nunito"/>
              </a:rPr>
              <a:t> years ago</a:t>
            </a:r>
            <a:endParaRPr>
              <a:solidFill>
                <a:schemeClr val="dk1"/>
              </a:solidFill>
              <a:latin typeface="Nunito"/>
              <a:ea typeface="Nunito"/>
              <a:cs typeface="Nunito"/>
              <a:sym typeface="Nunito"/>
            </a:endParaRPr>
          </a:p>
        </p:txBody>
      </p:sp>
      <p:pic>
        <p:nvPicPr>
          <p:cNvPr id="87" name="Google Shape;87;p17"/>
          <p:cNvPicPr preferRelativeResize="0"/>
          <p:nvPr/>
        </p:nvPicPr>
        <p:blipFill>
          <a:blip r:embed="rId3">
            <a:alphaModFix amt="30000"/>
          </a:blip>
          <a:stretch>
            <a:fillRect/>
          </a:stretch>
        </p:blipFill>
        <p:spPr>
          <a:xfrm>
            <a:off x="-76200" y="-152400"/>
            <a:ext cx="9220198" cy="639600"/>
          </a:xfrm>
          <a:prstGeom prst="rect">
            <a:avLst/>
          </a:prstGeom>
          <a:noFill/>
          <a:ln>
            <a:noFill/>
          </a:ln>
        </p:spPr>
      </p:pic>
      <p:grpSp>
        <p:nvGrpSpPr>
          <p:cNvPr id="88" name="Google Shape;88;p17"/>
          <p:cNvGrpSpPr/>
          <p:nvPr/>
        </p:nvGrpSpPr>
        <p:grpSpPr>
          <a:xfrm>
            <a:off x="-204550" y="3837425"/>
            <a:ext cx="8973550" cy="910200"/>
            <a:chOff x="-204550" y="3837425"/>
            <a:chExt cx="8973550" cy="910200"/>
          </a:xfrm>
        </p:grpSpPr>
        <p:sp>
          <p:nvSpPr>
            <p:cNvPr id="89" name="Google Shape;89;p17"/>
            <p:cNvSpPr/>
            <p:nvPr/>
          </p:nvSpPr>
          <p:spPr>
            <a:xfrm>
              <a:off x="248400" y="4176125"/>
              <a:ext cx="8520600" cy="232800"/>
            </a:xfrm>
            <a:prstGeom prst="lef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txBox="1"/>
            <p:nvPr/>
          </p:nvSpPr>
          <p:spPr>
            <a:xfrm>
              <a:off x="83100" y="4408925"/>
              <a:ext cx="134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Time Immemorial</a:t>
              </a:r>
              <a:endParaRPr sz="1000">
                <a:solidFill>
                  <a:schemeClr val="dk1"/>
                </a:solidFill>
                <a:latin typeface="Raleway"/>
                <a:ea typeface="Raleway"/>
                <a:cs typeface="Raleway"/>
                <a:sym typeface="Raleway"/>
              </a:endParaRPr>
            </a:p>
          </p:txBody>
        </p:sp>
        <p:cxnSp>
          <p:nvCxnSpPr>
            <p:cNvPr id="91" name="Google Shape;91;p17"/>
            <p:cNvCxnSpPr/>
            <p:nvPr/>
          </p:nvCxnSpPr>
          <p:spPr>
            <a:xfrm>
              <a:off x="1432500" y="4176125"/>
              <a:ext cx="0" cy="465900"/>
            </a:xfrm>
            <a:prstGeom prst="straightConnector1">
              <a:avLst/>
            </a:prstGeom>
            <a:noFill/>
            <a:ln cap="flat" cmpd="sng" w="76200">
              <a:solidFill>
                <a:schemeClr val="dk1"/>
              </a:solidFill>
              <a:prstDash val="solid"/>
              <a:round/>
              <a:headEnd len="med" w="med" type="none"/>
              <a:tailEnd len="med" w="med" type="none"/>
            </a:ln>
          </p:spPr>
        </p:cxnSp>
        <p:cxnSp>
          <p:nvCxnSpPr>
            <p:cNvPr id="92" name="Google Shape;92;p17"/>
            <p:cNvCxnSpPr/>
            <p:nvPr/>
          </p:nvCxnSpPr>
          <p:spPr>
            <a:xfrm>
              <a:off x="1580650" y="3943025"/>
              <a:ext cx="0" cy="465900"/>
            </a:xfrm>
            <a:prstGeom prst="straightConnector1">
              <a:avLst/>
            </a:prstGeom>
            <a:noFill/>
            <a:ln cap="flat" cmpd="sng" w="76200">
              <a:solidFill>
                <a:schemeClr val="dk1"/>
              </a:solidFill>
              <a:prstDash val="solid"/>
              <a:round/>
              <a:headEnd len="med" w="med" type="none"/>
              <a:tailEnd len="med" w="med" type="none"/>
            </a:ln>
          </p:spPr>
        </p:cxnSp>
        <p:sp>
          <p:nvSpPr>
            <p:cNvPr id="93" name="Google Shape;93;p17"/>
            <p:cNvSpPr txBox="1"/>
            <p:nvPr/>
          </p:nvSpPr>
          <p:spPr>
            <a:xfrm>
              <a:off x="-204550" y="3837425"/>
              <a:ext cx="17076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dk1"/>
                  </a:solidFill>
                  <a:latin typeface="Raleway"/>
                  <a:ea typeface="Raleway"/>
                  <a:cs typeface="Raleway"/>
                  <a:sym typeface="Raleway"/>
                </a:rPr>
                <a:t>Oral Traditions</a:t>
              </a:r>
              <a:endParaRPr sz="1000">
                <a:solidFill>
                  <a:schemeClr val="dk1"/>
                </a:solidFill>
                <a:latin typeface="Raleway"/>
                <a:ea typeface="Raleway"/>
                <a:cs typeface="Raleway"/>
                <a:sym typeface="Raleway"/>
              </a:endParaRPr>
            </a:p>
          </p:txBody>
        </p:sp>
        <p:sp>
          <p:nvSpPr>
            <p:cNvPr id="94" name="Google Shape;94;p17"/>
            <p:cNvSpPr txBox="1"/>
            <p:nvPr/>
          </p:nvSpPr>
          <p:spPr>
            <a:xfrm>
              <a:off x="1432500" y="4408925"/>
              <a:ext cx="1707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Archaeological Records </a:t>
              </a:r>
              <a:endParaRPr sz="1000">
                <a:solidFill>
                  <a:schemeClr val="dk1"/>
                </a:solidFill>
                <a:latin typeface="Raleway"/>
                <a:ea typeface="Raleway"/>
                <a:cs typeface="Raleway"/>
                <a:sym typeface="Ralewa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Original Tribal Areas</a:t>
            </a:r>
            <a:endParaRPr>
              <a:latin typeface="Merriweather"/>
              <a:ea typeface="Merriweather"/>
              <a:cs typeface="Merriweather"/>
              <a:sym typeface="Merriweather"/>
            </a:endParaRPr>
          </a:p>
        </p:txBody>
      </p:sp>
      <p:sp>
        <p:nvSpPr>
          <p:cNvPr id="100" name="Google Shape;10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There were 5 main </a:t>
            </a:r>
            <a:r>
              <a:rPr lang="en">
                <a:solidFill>
                  <a:schemeClr val="dk1"/>
                </a:solidFill>
                <a:latin typeface="Raleway"/>
                <a:ea typeface="Raleway"/>
                <a:cs typeface="Raleway"/>
                <a:sym typeface="Raleway"/>
              </a:rPr>
              <a:t>regions</a:t>
            </a:r>
            <a:r>
              <a:rPr lang="en">
                <a:solidFill>
                  <a:schemeClr val="dk1"/>
                </a:solidFill>
                <a:latin typeface="Raleway"/>
                <a:ea typeface="Raleway"/>
                <a:cs typeface="Raleway"/>
                <a:sym typeface="Raleway"/>
              </a:rPr>
              <a:t> that the Tribes and Bands came from:</a:t>
            </a:r>
            <a:endParaRPr>
              <a:solidFill>
                <a:schemeClr val="dk1"/>
              </a:solidFill>
              <a:latin typeface="Raleway"/>
              <a:ea typeface="Raleway"/>
              <a:cs typeface="Raleway"/>
              <a:sym typeface="Raleway"/>
            </a:endParaRPr>
          </a:p>
          <a:p>
            <a:pPr indent="-342900" lvl="0" marL="457200" rtl="0" algn="l">
              <a:spcBef>
                <a:spcPts val="1200"/>
              </a:spcBef>
              <a:spcAft>
                <a:spcPts val="0"/>
              </a:spcAft>
              <a:buClr>
                <a:schemeClr val="dk1"/>
              </a:buClr>
              <a:buSzPts val="1800"/>
              <a:buFont typeface="Raleway"/>
              <a:buChar char="●"/>
            </a:pPr>
            <a:r>
              <a:rPr lang="en">
                <a:solidFill>
                  <a:schemeClr val="dk1"/>
                </a:solidFill>
                <a:latin typeface="Raleway"/>
                <a:ea typeface="Raleway"/>
                <a:cs typeface="Raleway"/>
                <a:sym typeface="Raleway"/>
              </a:rPr>
              <a:t>Columbia River</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Willamette Valley &amp; Coast</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Umpqua Basin</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Rogue Valley</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The Cascade Mountains</a:t>
            </a:r>
            <a:endParaRPr>
              <a:solidFill>
                <a:schemeClr val="dk1"/>
              </a:solidFill>
              <a:latin typeface="Raleway"/>
              <a:ea typeface="Raleway"/>
              <a:cs typeface="Raleway"/>
              <a:sym typeface="Raleway"/>
            </a:endParaRPr>
          </a:p>
          <a:p>
            <a:pPr indent="0" lvl="0" marL="0" rtl="0" algn="l">
              <a:spcBef>
                <a:spcPts val="1200"/>
              </a:spcBef>
              <a:spcAft>
                <a:spcPts val="1200"/>
              </a:spcAft>
              <a:buNone/>
            </a:pPr>
            <a:r>
              <a:rPr lang="en">
                <a:solidFill>
                  <a:schemeClr val="dk1"/>
                </a:solidFill>
                <a:latin typeface="Raleway"/>
                <a:ea typeface="Raleway"/>
                <a:cs typeface="Raleway"/>
                <a:sym typeface="Raleway"/>
              </a:rPr>
              <a:t>	What region of Oregon do you live in or near?</a:t>
            </a:r>
            <a:endParaRPr>
              <a:solidFill>
                <a:schemeClr val="dk1"/>
              </a:solidFill>
              <a:latin typeface="Raleway"/>
              <a:ea typeface="Raleway"/>
              <a:cs typeface="Raleway"/>
              <a:sym typeface="Raleway"/>
            </a:endParaRPr>
          </a:p>
        </p:txBody>
      </p:sp>
      <p:pic>
        <p:nvPicPr>
          <p:cNvPr id="101" name="Google Shape;101;p18"/>
          <p:cNvPicPr preferRelativeResize="0"/>
          <p:nvPr/>
        </p:nvPicPr>
        <p:blipFill>
          <a:blip r:embed="rId3">
            <a:alphaModFix/>
          </a:blip>
          <a:stretch>
            <a:fillRect/>
          </a:stretch>
        </p:blipFill>
        <p:spPr>
          <a:xfrm>
            <a:off x="0" y="3878300"/>
            <a:ext cx="9144003" cy="1417600"/>
          </a:xfrm>
          <a:prstGeom prst="rect">
            <a:avLst/>
          </a:prstGeom>
          <a:noFill/>
          <a:ln>
            <a:noFill/>
          </a:ln>
        </p:spPr>
      </p:pic>
      <p:pic>
        <p:nvPicPr>
          <p:cNvPr id="102" name="Google Shape;102;p18"/>
          <p:cNvPicPr preferRelativeResize="0"/>
          <p:nvPr/>
        </p:nvPicPr>
        <p:blipFill>
          <a:blip r:embed="rId4">
            <a:alphaModFix amt="30000"/>
          </a:blip>
          <a:stretch>
            <a:fillRect/>
          </a:stretch>
        </p:blipFill>
        <p:spPr>
          <a:xfrm>
            <a:off x="-76200" y="-152400"/>
            <a:ext cx="9220198" cy="639600"/>
          </a:xfrm>
          <a:prstGeom prst="rect">
            <a:avLst/>
          </a:prstGeom>
          <a:noFill/>
          <a:ln>
            <a:noFill/>
          </a:ln>
        </p:spPr>
      </p:pic>
      <p:pic>
        <p:nvPicPr>
          <p:cNvPr id="103" name="Google Shape;103;p18"/>
          <p:cNvPicPr preferRelativeResize="0"/>
          <p:nvPr/>
        </p:nvPicPr>
        <p:blipFill>
          <a:blip r:embed="rId5">
            <a:alphaModFix/>
          </a:blip>
          <a:stretch>
            <a:fillRect/>
          </a:stretch>
        </p:blipFill>
        <p:spPr>
          <a:xfrm>
            <a:off x="311703" y="3281703"/>
            <a:ext cx="620908" cy="572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Traditional Lifeways</a:t>
            </a:r>
            <a:endParaRPr>
              <a:latin typeface="Merriweather"/>
              <a:ea typeface="Merriweather"/>
              <a:cs typeface="Merriweather"/>
              <a:sym typeface="Merriweather"/>
            </a:endParaRPr>
          </a:p>
        </p:txBody>
      </p:sp>
      <p:sp>
        <p:nvSpPr>
          <p:cNvPr id="109" name="Google Shape;109;p19"/>
          <p:cNvSpPr txBox="1"/>
          <p:nvPr>
            <p:ph idx="1" type="body"/>
          </p:nvPr>
        </p:nvSpPr>
        <p:spPr>
          <a:xfrm>
            <a:off x="311700" y="1152475"/>
            <a:ext cx="5042700" cy="384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latin typeface="Raleway"/>
                <a:ea typeface="Raleway"/>
                <a:cs typeface="Raleway"/>
                <a:sym typeface="Raleway"/>
              </a:rPr>
              <a:t>Before colonization and the removal from their homelands, the members of the Tribes and Bands lived off the land-</a:t>
            </a:r>
            <a:endParaRPr>
              <a:solidFill>
                <a:schemeClr val="dk1"/>
              </a:solidFill>
              <a:latin typeface="Raleway"/>
              <a:ea typeface="Raleway"/>
              <a:cs typeface="Raleway"/>
              <a:sym typeface="Raleway"/>
            </a:endParaRPr>
          </a:p>
          <a:p>
            <a:pPr indent="-342900" lvl="0" marL="457200" rtl="0" algn="l">
              <a:spcBef>
                <a:spcPts val="1200"/>
              </a:spcBef>
              <a:spcAft>
                <a:spcPts val="0"/>
              </a:spcAft>
              <a:buClr>
                <a:schemeClr val="dk1"/>
              </a:buClr>
              <a:buSzPts val="1800"/>
              <a:buFont typeface="Raleway"/>
              <a:buChar char="●"/>
            </a:pPr>
            <a:r>
              <a:rPr lang="en">
                <a:solidFill>
                  <a:schemeClr val="dk1"/>
                </a:solidFill>
                <a:latin typeface="Raleway"/>
                <a:ea typeface="Raleway"/>
                <a:cs typeface="Raleway"/>
                <a:sym typeface="Raleway"/>
              </a:rPr>
              <a:t>Fishing </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Hunting</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Planting &amp; Gathering</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Trade (with Natives and non-Native)</a:t>
            </a:r>
            <a:endParaRPr>
              <a:solidFill>
                <a:schemeClr val="dk1"/>
              </a:solidFill>
              <a:latin typeface="Raleway"/>
              <a:ea typeface="Raleway"/>
              <a:cs typeface="Raleway"/>
              <a:sym typeface="Raleway"/>
            </a:endParaRPr>
          </a:p>
          <a:p>
            <a:pPr indent="0" lvl="0" marL="457200" rtl="0" algn="l">
              <a:spcBef>
                <a:spcPts val="1200"/>
              </a:spcBef>
              <a:spcAft>
                <a:spcPts val="0"/>
              </a:spcAft>
              <a:buNone/>
            </a:pPr>
            <a:r>
              <a:t/>
            </a:r>
            <a:endParaRPr>
              <a:solidFill>
                <a:schemeClr val="dk1"/>
              </a:solidFill>
              <a:latin typeface="Raleway"/>
              <a:ea typeface="Raleway"/>
              <a:cs typeface="Raleway"/>
              <a:sym typeface="Raleway"/>
            </a:endParaRPr>
          </a:p>
          <a:p>
            <a:pPr indent="0" lvl="0" marL="457200" rtl="0" algn="l">
              <a:spcBef>
                <a:spcPts val="1200"/>
              </a:spcBef>
              <a:spcAft>
                <a:spcPts val="0"/>
              </a:spcAft>
              <a:buNone/>
            </a:pPr>
            <a:r>
              <a:rPr lang="en">
                <a:solidFill>
                  <a:schemeClr val="dk1"/>
                </a:solidFill>
                <a:latin typeface="Raleway"/>
                <a:ea typeface="Raleway"/>
                <a:cs typeface="Raleway"/>
                <a:sym typeface="Raleway"/>
              </a:rPr>
              <a:t>Do you participate in any of these traditional practices?</a:t>
            </a:r>
            <a:endParaRPr>
              <a:solidFill>
                <a:schemeClr val="dk1"/>
              </a:solidFill>
              <a:latin typeface="Raleway"/>
              <a:ea typeface="Raleway"/>
              <a:cs typeface="Raleway"/>
              <a:sym typeface="Raleway"/>
            </a:endParaRPr>
          </a:p>
          <a:p>
            <a:pPr indent="0" lvl="0" marL="0" rtl="0" algn="l">
              <a:spcBef>
                <a:spcPts val="1200"/>
              </a:spcBef>
              <a:spcAft>
                <a:spcPts val="1200"/>
              </a:spcAft>
              <a:buNone/>
            </a:pPr>
            <a:r>
              <a:t/>
            </a:r>
            <a:endParaRPr>
              <a:solidFill>
                <a:schemeClr val="dk1"/>
              </a:solidFill>
              <a:latin typeface="Raleway"/>
              <a:ea typeface="Raleway"/>
              <a:cs typeface="Raleway"/>
              <a:sym typeface="Raleway"/>
            </a:endParaRPr>
          </a:p>
        </p:txBody>
      </p:sp>
      <p:pic>
        <p:nvPicPr>
          <p:cNvPr id="110" name="Google Shape;110;p19"/>
          <p:cNvPicPr preferRelativeResize="0"/>
          <p:nvPr/>
        </p:nvPicPr>
        <p:blipFill>
          <a:blip r:embed="rId3">
            <a:alphaModFix amt="30000"/>
          </a:blip>
          <a:stretch>
            <a:fillRect/>
          </a:stretch>
        </p:blipFill>
        <p:spPr>
          <a:xfrm>
            <a:off x="-76200" y="-152400"/>
            <a:ext cx="9220198" cy="639600"/>
          </a:xfrm>
          <a:prstGeom prst="rect">
            <a:avLst/>
          </a:prstGeom>
          <a:noFill/>
          <a:ln>
            <a:noFill/>
          </a:ln>
        </p:spPr>
      </p:pic>
      <p:pic>
        <p:nvPicPr>
          <p:cNvPr id="111" name="Google Shape;111;p19"/>
          <p:cNvPicPr preferRelativeResize="0"/>
          <p:nvPr/>
        </p:nvPicPr>
        <p:blipFill>
          <a:blip r:embed="rId4">
            <a:alphaModFix/>
          </a:blip>
          <a:stretch>
            <a:fillRect/>
          </a:stretch>
        </p:blipFill>
        <p:spPr>
          <a:xfrm>
            <a:off x="4365348" y="717724"/>
            <a:ext cx="5042575" cy="3708073"/>
          </a:xfrm>
          <a:prstGeom prst="rect">
            <a:avLst/>
          </a:prstGeom>
          <a:noFill/>
          <a:ln>
            <a:noFill/>
          </a:ln>
        </p:spPr>
      </p:pic>
      <p:pic>
        <p:nvPicPr>
          <p:cNvPr id="112" name="Google Shape;112;p19"/>
          <p:cNvPicPr preferRelativeResize="0"/>
          <p:nvPr/>
        </p:nvPicPr>
        <p:blipFill>
          <a:blip r:embed="rId5">
            <a:alphaModFix/>
          </a:blip>
          <a:stretch>
            <a:fillRect/>
          </a:stretch>
        </p:blipFill>
        <p:spPr>
          <a:xfrm>
            <a:off x="311703" y="3731928"/>
            <a:ext cx="620908" cy="572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Language - </a:t>
            </a:r>
            <a:r>
              <a:rPr i="1" lang="en">
                <a:latin typeface="Merriweather"/>
                <a:ea typeface="Merriweather"/>
                <a:cs typeface="Merriweather"/>
                <a:sym typeface="Merriweather"/>
              </a:rPr>
              <a:t>lalang</a:t>
            </a:r>
            <a:endParaRPr i="1">
              <a:latin typeface="Merriweather"/>
              <a:ea typeface="Merriweather"/>
              <a:cs typeface="Merriweather"/>
              <a:sym typeface="Merriweather"/>
            </a:endParaRPr>
          </a:p>
        </p:txBody>
      </p:sp>
      <p:sp>
        <p:nvSpPr>
          <p:cNvPr id="118" name="Google Shape;118;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latin typeface="Raleway"/>
                <a:ea typeface="Raleway"/>
                <a:cs typeface="Raleway"/>
                <a:sym typeface="Raleway"/>
              </a:rPr>
              <a:t>Pre-Colonization there were over 100 native language spoken throughout Oregon</a:t>
            </a:r>
            <a:endParaRPr>
              <a:solidFill>
                <a:schemeClr val="dk1"/>
              </a:solidFill>
              <a:latin typeface="Raleway"/>
              <a:ea typeface="Raleway"/>
              <a:cs typeface="Raleway"/>
              <a:sym typeface="Raleway"/>
            </a:endParaRPr>
          </a:p>
          <a:p>
            <a:pPr indent="0" lvl="0" marL="0" rtl="0" algn="l">
              <a:spcBef>
                <a:spcPts val="1200"/>
              </a:spcBef>
              <a:spcAft>
                <a:spcPts val="0"/>
              </a:spcAft>
              <a:buNone/>
            </a:pPr>
            <a:r>
              <a:rPr lang="en">
                <a:solidFill>
                  <a:schemeClr val="dk1"/>
                </a:solidFill>
                <a:latin typeface="Raleway"/>
                <a:ea typeface="Raleway"/>
                <a:cs typeface="Raleway"/>
                <a:sym typeface="Raleway"/>
              </a:rPr>
              <a:t>Many of the languages were similar - helping the members of different tribes and bands communicate with each other</a:t>
            </a:r>
            <a:endParaRPr>
              <a:solidFill>
                <a:schemeClr val="dk1"/>
              </a:solidFill>
              <a:latin typeface="Raleway"/>
              <a:ea typeface="Raleway"/>
              <a:cs typeface="Raleway"/>
              <a:sym typeface="Raleway"/>
            </a:endParaRPr>
          </a:p>
          <a:p>
            <a:pPr indent="0" lvl="0" marL="457200" rtl="0" algn="l">
              <a:spcBef>
                <a:spcPts val="1200"/>
              </a:spcBef>
              <a:spcAft>
                <a:spcPts val="1200"/>
              </a:spcAft>
              <a:buNone/>
            </a:pPr>
            <a:r>
              <a:rPr lang="en">
                <a:solidFill>
                  <a:schemeClr val="dk1"/>
                </a:solidFill>
                <a:latin typeface="Raleway"/>
                <a:ea typeface="Raleway"/>
                <a:cs typeface="Raleway"/>
                <a:sym typeface="Raleway"/>
              </a:rPr>
              <a:t>What are other ways these people could communicate without speaking the same language?</a:t>
            </a:r>
            <a:endParaRPr>
              <a:solidFill>
                <a:schemeClr val="dk1"/>
              </a:solidFill>
              <a:latin typeface="Raleway"/>
              <a:ea typeface="Raleway"/>
              <a:cs typeface="Raleway"/>
              <a:sym typeface="Raleway"/>
            </a:endParaRPr>
          </a:p>
        </p:txBody>
      </p:sp>
      <p:pic>
        <p:nvPicPr>
          <p:cNvPr id="119" name="Google Shape;119;p20"/>
          <p:cNvPicPr preferRelativeResize="0"/>
          <p:nvPr/>
        </p:nvPicPr>
        <p:blipFill>
          <a:blip r:embed="rId3">
            <a:alphaModFix/>
          </a:blip>
          <a:stretch>
            <a:fillRect/>
          </a:stretch>
        </p:blipFill>
        <p:spPr>
          <a:xfrm>
            <a:off x="311703" y="3281703"/>
            <a:ext cx="620908" cy="572702"/>
          </a:xfrm>
          <a:prstGeom prst="rect">
            <a:avLst/>
          </a:prstGeom>
          <a:noFill/>
          <a:ln>
            <a:noFill/>
          </a:ln>
        </p:spPr>
      </p:pic>
      <p:pic>
        <p:nvPicPr>
          <p:cNvPr id="120" name="Google Shape;120;p20"/>
          <p:cNvPicPr preferRelativeResize="0"/>
          <p:nvPr/>
        </p:nvPicPr>
        <p:blipFill>
          <a:blip r:embed="rId4">
            <a:alphaModFix amt="30000"/>
          </a:blip>
          <a:stretch>
            <a:fillRect/>
          </a:stretch>
        </p:blipFill>
        <p:spPr>
          <a:xfrm>
            <a:off x="-76200" y="-152400"/>
            <a:ext cx="9220198" cy="639600"/>
          </a:xfrm>
          <a:prstGeom prst="rect">
            <a:avLst/>
          </a:prstGeom>
          <a:noFill/>
          <a:ln>
            <a:noFill/>
          </a:ln>
        </p:spPr>
      </p:pic>
      <p:pic>
        <p:nvPicPr>
          <p:cNvPr id="121" name="Google Shape;121;p20"/>
          <p:cNvPicPr preferRelativeResize="0"/>
          <p:nvPr/>
        </p:nvPicPr>
        <p:blipFill rotWithShape="1">
          <a:blip r:embed="rId5">
            <a:alphaModFix/>
          </a:blip>
          <a:srcRect b="0" l="0" r="0" t="0"/>
          <a:stretch/>
        </p:blipFill>
        <p:spPr>
          <a:xfrm>
            <a:off x="4790550" y="51075"/>
            <a:ext cx="4260300" cy="50413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European Contact</a:t>
            </a:r>
            <a:endParaRPr>
              <a:latin typeface="Merriweather"/>
              <a:ea typeface="Merriweather"/>
              <a:cs typeface="Merriweather"/>
              <a:sym typeface="Merriweather"/>
            </a:endParaRPr>
          </a:p>
        </p:txBody>
      </p:sp>
      <p:sp>
        <p:nvSpPr>
          <p:cNvPr id="127" name="Google Shape;127;p21"/>
          <p:cNvSpPr txBox="1"/>
          <p:nvPr>
            <p:ph idx="1" type="body"/>
          </p:nvPr>
        </p:nvSpPr>
        <p:spPr>
          <a:xfrm>
            <a:off x="311700" y="1152475"/>
            <a:ext cx="8520600" cy="2728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solidFill>
                  <a:schemeClr val="dk1"/>
                </a:solidFill>
                <a:latin typeface="Raleway"/>
                <a:ea typeface="Raleway"/>
                <a:cs typeface="Raleway"/>
                <a:sym typeface="Raleway"/>
              </a:rPr>
              <a:t>The first non-native explorers and traders arrived here in the mid to </a:t>
            </a:r>
            <a:r>
              <a:rPr b="1" lang="en">
                <a:solidFill>
                  <a:schemeClr val="dk1"/>
                </a:solidFill>
                <a:latin typeface="Raleway"/>
                <a:ea typeface="Raleway"/>
                <a:cs typeface="Raleway"/>
                <a:sym typeface="Raleway"/>
              </a:rPr>
              <a:t>late 1700s</a:t>
            </a:r>
            <a:r>
              <a:rPr lang="en">
                <a:solidFill>
                  <a:schemeClr val="dk1"/>
                </a:solidFill>
                <a:latin typeface="Raleway"/>
                <a:ea typeface="Raleway"/>
                <a:cs typeface="Raleway"/>
                <a:sym typeface="Raleway"/>
              </a:rPr>
              <a:t> by ship.</a:t>
            </a:r>
            <a:endParaRPr>
              <a:solidFill>
                <a:schemeClr val="dk1"/>
              </a:solidFill>
              <a:latin typeface="Raleway"/>
              <a:ea typeface="Raleway"/>
              <a:cs typeface="Raleway"/>
              <a:sym typeface="Raleway"/>
            </a:endParaRPr>
          </a:p>
          <a:p>
            <a:pPr indent="0" lvl="0" marL="0" rtl="0" algn="l">
              <a:spcBef>
                <a:spcPts val="1200"/>
              </a:spcBef>
              <a:spcAft>
                <a:spcPts val="0"/>
              </a:spcAft>
              <a:buNone/>
            </a:pPr>
            <a:r>
              <a:rPr lang="en">
                <a:solidFill>
                  <a:schemeClr val="dk1"/>
                </a:solidFill>
                <a:latin typeface="Raleway"/>
                <a:ea typeface="Raleway"/>
                <a:cs typeface="Raleway"/>
                <a:sym typeface="Raleway"/>
              </a:rPr>
              <a:t>They were quickly followed by the Lewis and Clark Expedition in </a:t>
            </a:r>
            <a:r>
              <a:rPr b="1" lang="en">
                <a:solidFill>
                  <a:schemeClr val="dk1"/>
                </a:solidFill>
                <a:latin typeface="Raleway"/>
                <a:ea typeface="Raleway"/>
                <a:cs typeface="Raleway"/>
                <a:sym typeface="Raleway"/>
              </a:rPr>
              <a:t>1805</a:t>
            </a:r>
            <a:endParaRPr b="1">
              <a:solidFill>
                <a:schemeClr val="dk1"/>
              </a:solidFill>
              <a:latin typeface="Raleway"/>
              <a:ea typeface="Raleway"/>
              <a:cs typeface="Raleway"/>
              <a:sym typeface="Raleway"/>
            </a:endParaRPr>
          </a:p>
          <a:p>
            <a:pPr indent="0" lvl="0" marL="0" rtl="0" algn="l">
              <a:spcBef>
                <a:spcPts val="1200"/>
              </a:spcBef>
              <a:spcAft>
                <a:spcPts val="0"/>
              </a:spcAft>
              <a:buNone/>
            </a:pPr>
            <a:r>
              <a:rPr lang="en">
                <a:solidFill>
                  <a:schemeClr val="dk1"/>
                </a:solidFill>
                <a:latin typeface="Raleway"/>
                <a:ea typeface="Raleway"/>
                <a:cs typeface="Raleway"/>
                <a:sym typeface="Raleway"/>
              </a:rPr>
              <a:t>In </a:t>
            </a:r>
            <a:r>
              <a:rPr b="1" lang="en">
                <a:solidFill>
                  <a:schemeClr val="dk1"/>
                </a:solidFill>
                <a:latin typeface="Raleway"/>
                <a:ea typeface="Raleway"/>
                <a:cs typeface="Raleway"/>
                <a:sym typeface="Raleway"/>
              </a:rPr>
              <a:t>1812</a:t>
            </a:r>
            <a:r>
              <a:rPr lang="en">
                <a:solidFill>
                  <a:schemeClr val="dk1"/>
                </a:solidFill>
                <a:latin typeface="Raleway"/>
                <a:ea typeface="Raleway"/>
                <a:cs typeface="Raleway"/>
                <a:sym typeface="Raleway"/>
              </a:rPr>
              <a:t>, the Hudson Bay Company brought European goods, people from other Tribes, and traders (mukuk-man●</a:t>
            </a:r>
            <a:r>
              <a:rPr baseline="30000" lang="en">
                <a:solidFill>
                  <a:schemeClr val="dk1"/>
                </a:solidFill>
                <a:latin typeface="Raleway"/>
                <a:ea typeface="Raleway"/>
                <a:cs typeface="Raleway"/>
                <a:sym typeface="Raleway"/>
              </a:rPr>
              <a:t>r</a:t>
            </a:r>
            <a:r>
              <a:rPr lang="en">
                <a:solidFill>
                  <a:schemeClr val="dk1"/>
                </a:solidFill>
                <a:latin typeface="Raleway"/>
                <a:ea typeface="Raleway"/>
                <a:cs typeface="Raleway"/>
                <a:sym typeface="Raleway"/>
              </a:rPr>
              <a:t>).</a:t>
            </a:r>
            <a:endParaRPr>
              <a:solidFill>
                <a:schemeClr val="dk1"/>
              </a:solidFill>
              <a:latin typeface="Raleway"/>
              <a:ea typeface="Raleway"/>
              <a:cs typeface="Raleway"/>
              <a:sym typeface="Raleway"/>
            </a:endParaRPr>
          </a:p>
          <a:p>
            <a:pPr indent="0" lvl="0" marL="0" rtl="0" algn="l">
              <a:spcBef>
                <a:spcPts val="1200"/>
              </a:spcBef>
              <a:spcAft>
                <a:spcPts val="0"/>
              </a:spcAft>
              <a:buNone/>
            </a:pPr>
            <a:r>
              <a:rPr lang="en">
                <a:solidFill>
                  <a:schemeClr val="dk1"/>
                </a:solidFill>
                <a:latin typeface="Raleway"/>
                <a:ea typeface="Raleway"/>
                <a:cs typeface="Raleway"/>
                <a:sym typeface="Raleway"/>
              </a:rPr>
              <a:t>European contact created many conflicts - including language (lalang)barriers, low resistance to </a:t>
            </a:r>
            <a:r>
              <a:rPr lang="en">
                <a:solidFill>
                  <a:schemeClr val="dk1"/>
                </a:solidFill>
                <a:latin typeface="Raleway"/>
                <a:ea typeface="Raleway"/>
                <a:cs typeface="Raleway"/>
                <a:sym typeface="Raleway"/>
              </a:rPr>
              <a:t>disease (skukéúm●</a:t>
            </a:r>
            <a:r>
              <a:rPr baseline="30000" lang="en">
                <a:solidFill>
                  <a:schemeClr val="dk1"/>
                </a:solidFill>
                <a:latin typeface="Raleway"/>
                <a:ea typeface="Raleway"/>
                <a:cs typeface="Raleway"/>
                <a:sym typeface="Raleway"/>
              </a:rPr>
              <a:t>r</a:t>
            </a:r>
            <a:r>
              <a:rPr lang="en">
                <a:solidFill>
                  <a:schemeClr val="dk1"/>
                </a:solidFill>
                <a:latin typeface="Raleway"/>
                <a:ea typeface="Raleway"/>
                <a:cs typeface="Raleway"/>
                <a:sym typeface="Raleway"/>
              </a:rPr>
              <a:t>), land (iliʔi) takeover, value differences, food (mǝk</a:t>
            </a:r>
            <a:r>
              <a:rPr baseline="30000" lang="en">
                <a:solidFill>
                  <a:schemeClr val="dk1"/>
                </a:solidFill>
                <a:latin typeface="Raleway"/>
                <a:ea typeface="Raleway"/>
                <a:cs typeface="Raleway"/>
                <a:sym typeface="Raleway"/>
              </a:rPr>
              <a:t>h</a:t>
            </a:r>
            <a:r>
              <a:rPr lang="en">
                <a:solidFill>
                  <a:schemeClr val="dk1"/>
                </a:solidFill>
                <a:latin typeface="Raleway"/>
                <a:ea typeface="Raleway"/>
                <a:cs typeface="Raleway"/>
                <a:sym typeface="Raleway"/>
              </a:rPr>
              <a:t>mǝk)</a:t>
            </a:r>
            <a:r>
              <a:rPr lang="en">
                <a:solidFill>
                  <a:schemeClr val="dk1"/>
                </a:solidFill>
                <a:latin typeface="Raleway"/>
                <a:ea typeface="Raleway"/>
                <a:cs typeface="Raleway"/>
                <a:sym typeface="Raleway"/>
              </a:rPr>
              <a:t> loss, and dependency on European goods.</a:t>
            </a:r>
            <a:endParaRPr>
              <a:solidFill>
                <a:schemeClr val="dk1"/>
              </a:solidFill>
              <a:latin typeface="Raleway"/>
              <a:ea typeface="Raleway"/>
              <a:cs typeface="Raleway"/>
              <a:sym typeface="Raleway"/>
            </a:endParaRPr>
          </a:p>
          <a:p>
            <a:pPr indent="0" lvl="0" marL="0" rtl="0" algn="l">
              <a:spcBef>
                <a:spcPts val="1200"/>
              </a:spcBef>
              <a:spcAft>
                <a:spcPts val="1200"/>
              </a:spcAft>
              <a:buNone/>
            </a:pPr>
            <a:r>
              <a:rPr lang="en">
                <a:solidFill>
                  <a:schemeClr val="dk1"/>
                </a:solidFill>
                <a:latin typeface="Raleway"/>
                <a:ea typeface="Raleway"/>
                <a:cs typeface="Raleway"/>
                <a:sym typeface="Raleway"/>
              </a:rPr>
              <a:t>Marriage to traders also became a common practice for Native American women</a:t>
            </a:r>
            <a:endParaRPr/>
          </a:p>
        </p:txBody>
      </p:sp>
      <p:sp>
        <p:nvSpPr>
          <p:cNvPr id="128" name="Google Shape;128;p21"/>
          <p:cNvSpPr/>
          <p:nvPr/>
        </p:nvSpPr>
        <p:spPr>
          <a:xfrm>
            <a:off x="248400" y="4176125"/>
            <a:ext cx="8520600" cy="232800"/>
          </a:xfrm>
          <a:prstGeom prst="lef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txBox="1"/>
          <p:nvPr/>
        </p:nvSpPr>
        <p:spPr>
          <a:xfrm>
            <a:off x="83100" y="4408925"/>
            <a:ext cx="134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Time Immemorial</a:t>
            </a:r>
            <a:endParaRPr sz="1000">
              <a:solidFill>
                <a:schemeClr val="dk1"/>
              </a:solidFill>
              <a:latin typeface="Raleway"/>
              <a:ea typeface="Raleway"/>
              <a:cs typeface="Raleway"/>
              <a:sym typeface="Raleway"/>
            </a:endParaRPr>
          </a:p>
        </p:txBody>
      </p:sp>
      <p:cxnSp>
        <p:nvCxnSpPr>
          <p:cNvPr id="130" name="Google Shape;130;p21"/>
          <p:cNvCxnSpPr/>
          <p:nvPr/>
        </p:nvCxnSpPr>
        <p:spPr>
          <a:xfrm>
            <a:off x="1432500" y="4176125"/>
            <a:ext cx="0" cy="465900"/>
          </a:xfrm>
          <a:prstGeom prst="straightConnector1">
            <a:avLst/>
          </a:prstGeom>
          <a:noFill/>
          <a:ln cap="flat" cmpd="sng" w="76200">
            <a:solidFill>
              <a:schemeClr val="dk1"/>
            </a:solidFill>
            <a:prstDash val="solid"/>
            <a:round/>
            <a:headEnd len="med" w="med" type="none"/>
            <a:tailEnd len="med" w="med" type="none"/>
          </a:ln>
        </p:spPr>
      </p:cxnSp>
      <p:cxnSp>
        <p:nvCxnSpPr>
          <p:cNvPr id="131" name="Google Shape;131;p21"/>
          <p:cNvCxnSpPr/>
          <p:nvPr/>
        </p:nvCxnSpPr>
        <p:spPr>
          <a:xfrm>
            <a:off x="1580650" y="3943025"/>
            <a:ext cx="0" cy="465900"/>
          </a:xfrm>
          <a:prstGeom prst="straightConnector1">
            <a:avLst/>
          </a:prstGeom>
          <a:noFill/>
          <a:ln cap="flat" cmpd="sng" w="76200">
            <a:solidFill>
              <a:schemeClr val="dk1"/>
            </a:solidFill>
            <a:prstDash val="solid"/>
            <a:round/>
            <a:headEnd len="med" w="med" type="none"/>
            <a:tailEnd len="med" w="med" type="none"/>
          </a:ln>
        </p:spPr>
      </p:cxnSp>
      <p:sp>
        <p:nvSpPr>
          <p:cNvPr id="132" name="Google Shape;132;p21"/>
          <p:cNvSpPr txBox="1"/>
          <p:nvPr/>
        </p:nvSpPr>
        <p:spPr>
          <a:xfrm>
            <a:off x="-204550" y="3837425"/>
            <a:ext cx="17076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dk1"/>
                </a:solidFill>
                <a:latin typeface="Raleway"/>
                <a:ea typeface="Raleway"/>
                <a:cs typeface="Raleway"/>
                <a:sym typeface="Raleway"/>
              </a:rPr>
              <a:t>Oral Traditions</a:t>
            </a:r>
            <a:endParaRPr sz="1000">
              <a:solidFill>
                <a:schemeClr val="dk1"/>
              </a:solidFill>
              <a:latin typeface="Raleway"/>
              <a:ea typeface="Raleway"/>
              <a:cs typeface="Raleway"/>
              <a:sym typeface="Raleway"/>
            </a:endParaRPr>
          </a:p>
        </p:txBody>
      </p:sp>
      <p:sp>
        <p:nvSpPr>
          <p:cNvPr id="133" name="Google Shape;133;p21"/>
          <p:cNvSpPr txBox="1"/>
          <p:nvPr/>
        </p:nvSpPr>
        <p:spPr>
          <a:xfrm>
            <a:off x="1432500" y="4408925"/>
            <a:ext cx="1707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Archaeological Records </a:t>
            </a:r>
            <a:endParaRPr sz="1000">
              <a:solidFill>
                <a:schemeClr val="dk1"/>
              </a:solidFill>
              <a:latin typeface="Raleway"/>
              <a:ea typeface="Raleway"/>
              <a:cs typeface="Raleway"/>
              <a:sym typeface="Raleway"/>
            </a:endParaRPr>
          </a:p>
        </p:txBody>
      </p:sp>
      <p:cxnSp>
        <p:nvCxnSpPr>
          <p:cNvPr id="134" name="Google Shape;134;p21"/>
          <p:cNvCxnSpPr/>
          <p:nvPr/>
        </p:nvCxnSpPr>
        <p:spPr>
          <a:xfrm>
            <a:off x="4984800" y="4016025"/>
            <a:ext cx="0" cy="465900"/>
          </a:xfrm>
          <a:prstGeom prst="straightConnector1">
            <a:avLst/>
          </a:prstGeom>
          <a:noFill/>
          <a:ln cap="flat" cmpd="sng" w="76200">
            <a:solidFill>
              <a:schemeClr val="dk1"/>
            </a:solidFill>
            <a:prstDash val="solid"/>
            <a:round/>
            <a:headEnd len="med" w="med" type="none"/>
            <a:tailEnd len="med" w="med" type="none"/>
          </a:ln>
        </p:spPr>
      </p:cxnSp>
      <p:cxnSp>
        <p:nvCxnSpPr>
          <p:cNvPr id="135" name="Google Shape;135;p21"/>
          <p:cNvCxnSpPr/>
          <p:nvPr/>
        </p:nvCxnSpPr>
        <p:spPr>
          <a:xfrm>
            <a:off x="5432175" y="4016025"/>
            <a:ext cx="0" cy="465900"/>
          </a:xfrm>
          <a:prstGeom prst="straightConnector1">
            <a:avLst/>
          </a:prstGeom>
          <a:noFill/>
          <a:ln cap="flat" cmpd="sng" w="76200">
            <a:solidFill>
              <a:schemeClr val="dk1"/>
            </a:solidFill>
            <a:prstDash val="solid"/>
            <a:round/>
            <a:headEnd len="med" w="med" type="none"/>
            <a:tailEnd len="med" w="med" type="none"/>
          </a:ln>
        </p:spPr>
      </p:cxnSp>
      <p:cxnSp>
        <p:nvCxnSpPr>
          <p:cNvPr id="136" name="Google Shape;136;p21"/>
          <p:cNvCxnSpPr/>
          <p:nvPr/>
        </p:nvCxnSpPr>
        <p:spPr>
          <a:xfrm>
            <a:off x="5801900" y="4016025"/>
            <a:ext cx="0" cy="465900"/>
          </a:xfrm>
          <a:prstGeom prst="straightConnector1">
            <a:avLst/>
          </a:prstGeom>
          <a:noFill/>
          <a:ln cap="flat" cmpd="sng" w="76200">
            <a:solidFill>
              <a:schemeClr val="dk1"/>
            </a:solidFill>
            <a:prstDash val="solid"/>
            <a:round/>
            <a:headEnd len="med" w="med" type="none"/>
            <a:tailEnd len="med" w="med" type="none"/>
          </a:ln>
        </p:spPr>
      </p:cxnSp>
      <p:sp>
        <p:nvSpPr>
          <p:cNvPr id="137" name="Google Shape;137;p21"/>
          <p:cNvSpPr txBox="1"/>
          <p:nvPr/>
        </p:nvSpPr>
        <p:spPr>
          <a:xfrm>
            <a:off x="4472475" y="4481925"/>
            <a:ext cx="752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Explorers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Arrive</a:t>
            </a:r>
            <a:endParaRPr sz="1000">
              <a:solidFill>
                <a:schemeClr val="dk1"/>
              </a:solidFill>
              <a:latin typeface="Raleway"/>
              <a:ea typeface="Raleway"/>
              <a:cs typeface="Raleway"/>
              <a:sym typeface="Raleway"/>
            </a:endParaRPr>
          </a:p>
        </p:txBody>
      </p:sp>
      <p:sp>
        <p:nvSpPr>
          <p:cNvPr id="138" name="Google Shape;138;p21"/>
          <p:cNvSpPr txBox="1"/>
          <p:nvPr/>
        </p:nvSpPr>
        <p:spPr>
          <a:xfrm>
            <a:off x="5224575" y="4481925"/>
            <a:ext cx="577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Lewis</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&amp;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Clark</a:t>
            </a:r>
            <a:endParaRPr sz="1000">
              <a:solidFill>
                <a:schemeClr val="dk1"/>
              </a:solidFill>
              <a:latin typeface="Raleway"/>
              <a:ea typeface="Raleway"/>
              <a:cs typeface="Raleway"/>
              <a:sym typeface="Raleway"/>
            </a:endParaRPr>
          </a:p>
        </p:txBody>
      </p:sp>
      <p:sp>
        <p:nvSpPr>
          <p:cNvPr id="139" name="Google Shape;139;p21"/>
          <p:cNvSpPr txBox="1"/>
          <p:nvPr/>
        </p:nvSpPr>
        <p:spPr>
          <a:xfrm>
            <a:off x="5632550" y="4482675"/>
            <a:ext cx="752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Hudson</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 sz="1000">
                <a:solidFill>
                  <a:schemeClr val="dk1"/>
                </a:solidFill>
                <a:latin typeface="Raleway"/>
                <a:ea typeface="Raleway"/>
                <a:cs typeface="Raleway"/>
                <a:sym typeface="Raleway"/>
              </a:rPr>
              <a:t>Bay Co.</a:t>
            </a:r>
            <a:endParaRPr sz="1000">
              <a:solidFill>
                <a:schemeClr val="dk1"/>
              </a:solidFill>
              <a:latin typeface="Raleway"/>
              <a:ea typeface="Raleway"/>
              <a:cs typeface="Raleway"/>
              <a:sym typeface="Raleway"/>
            </a:endParaRPr>
          </a:p>
        </p:txBody>
      </p:sp>
      <p:sp>
        <p:nvSpPr>
          <p:cNvPr id="140" name="Google Shape;140;p21"/>
          <p:cNvSpPr txBox="1"/>
          <p:nvPr/>
        </p:nvSpPr>
        <p:spPr>
          <a:xfrm>
            <a:off x="4510500" y="3759725"/>
            <a:ext cx="64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l</a:t>
            </a:r>
            <a:r>
              <a:rPr lang="en" sz="1000">
                <a:solidFill>
                  <a:schemeClr val="dk1"/>
                </a:solidFill>
                <a:latin typeface="Raleway"/>
                <a:ea typeface="Raleway"/>
                <a:cs typeface="Raleway"/>
                <a:sym typeface="Raleway"/>
              </a:rPr>
              <a:t>ate 1700s</a:t>
            </a:r>
            <a:endParaRPr sz="1000">
              <a:solidFill>
                <a:schemeClr val="dk1"/>
              </a:solidFill>
              <a:latin typeface="Raleway"/>
              <a:ea typeface="Raleway"/>
              <a:cs typeface="Raleway"/>
              <a:sym typeface="Raleway"/>
            </a:endParaRPr>
          </a:p>
        </p:txBody>
      </p:sp>
      <p:sp>
        <p:nvSpPr>
          <p:cNvPr id="141" name="Google Shape;141;p21"/>
          <p:cNvSpPr txBox="1"/>
          <p:nvPr/>
        </p:nvSpPr>
        <p:spPr>
          <a:xfrm>
            <a:off x="5219775" y="3753525"/>
            <a:ext cx="577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1805</a:t>
            </a:r>
            <a:endParaRPr sz="1000">
              <a:solidFill>
                <a:schemeClr val="dk1"/>
              </a:solidFill>
              <a:latin typeface="Raleway"/>
              <a:ea typeface="Raleway"/>
              <a:cs typeface="Raleway"/>
              <a:sym typeface="Raleway"/>
            </a:endParaRPr>
          </a:p>
        </p:txBody>
      </p:sp>
      <p:sp>
        <p:nvSpPr>
          <p:cNvPr id="142" name="Google Shape;142;p21"/>
          <p:cNvSpPr txBox="1"/>
          <p:nvPr/>
        </p:nvSpPr>
        <p:spPr>
          <a:xfrm>
            <a:off x="5571800" y="3761225"/>
            <a:ext cx="46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1812</a:t>
            </a:r>
            <a:endParaRPr sz="1000">
              <a:solidFill>
                <a:schemeClr val="dk1"/>
              </a:solidFill>
              <a:latin typeface="Raleway"/>
              <a:ea typeface="Raleway"/>
              <a:cs typeface="Raleway"/>
              <a:sym typeface="Raleway"/>
            </a:endParaRPr>
          </a:p>
        </p:txBody>
      </p:sp>
      <p:pic>
        <p:nvPicPr>
          <p:cNvPr id="143" name="Google Shape;143;p21"/>
          <p:cNvPicPr preferRelativeResize="0"/>
          <p:nvPr/>
        </p:nvPicPr>
        <p:blipFill>
          <a:blip r:embed="rId3">
            <a:alphaModFix amt="30000"/>
          </a:blip>
          <a:stretch>
            <a:fillRect/>
          </a:stretch>
        </p:blipFill>
        <p:spPr>
          <a:xfrm>
            <a:off x="-76200" y="-152400"/>
            <a:ext cx="9220198" cy="63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