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Indie Flower"/>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IndieFlow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84c4f6d7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84c4f6d7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84c4f6d7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84c4f6d7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 students that the video they watched comes from one of these tribes, The Confederated Tribes of Grand Ronde. Show them the Grand Ronde logo (top left)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84c4f6d7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84c4f6d7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Confederated Tribes of Grand Ronde is located between the Willamette Valley and the Oregon Coast. Many members of the Tribe live on the Grand Ronde Reservation but members of the Grand Ronde tribe live all over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*Help students mark where they live on the map (teachers may need to enlarge the map)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84c4f6d7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84c4f6d7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traditional language for the Confederated Tribes of Grand Ronde is chinuk wawa. This language is not spoken by every member of the tribe but more and more people are learning how to speak it every day! Most members of the Tribe speak English also. (Play short video - allowing students to hear the chinuk wawa language being spoken. The video is naming all of the colors shown.)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with students what languages they speak. Add these languages to the “Your Culture” side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84c4f6d7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84c4f6d7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people of the Confederated Tribes of Grand Ronde eat many special foods that have been important pieces of their diets for many years. While they also eat many of the same foods you do, these foods are important to their culture and recipes are passed down through generations. </a:t>
            </a:r>
            <a:endParaRPr/>
          </a:p>
          <a:p>
            <a:pPr indent="0" lvl="0" marL="0" rtl="0" algn="l">
              <a:spcBef>
                <a:spcPts val="0"/>
              </a:spcBef>
              <a:spcAft>
                <a:spcPts val="0"/>
              </a:spcAft>
              <a:buNone/>
            </a:pPr>
            <a:r>
              <a:rPr lang="en"/>
              <a:t>Top Left: Fry Bread</a:t>
            </a:r>
            <a:endParaRPr/>
          </a:p>
          <a:p>
            <a:pPr indent="0" lvl="0" marL="0" rtl="0" algn="l">
              <a:spcBef>
                <a:spcPts val="0"/>
              </a:spcBef>
              <a:spcAft>
                <a:spcPts val="0"/>
              </a:spcAft>
              <a:buNone/>
            </a:pPr>
            <a:r>
              <a:rPr lang="en"/>
              <a:t>Top RIght: Deer/Elk Stew</a:t>
            </a:r>
            <a:endParaRPr/>
          </a:p>
          <a:p>
            <a:pPr indent="0" lvl="0" marL="0" rtl="0" algn="l">
              <a:spcBef>
                <a:spcPts val="0"/>
              </a:spcBef>
              <a:spcAft>
                <a:spcPts val="0"/>
              </a:spcAft>
              <a:buNone/>
            </a:pPr>
            <a:r>
              <a:rPr lang="en"/>
              <a:t>Bottom Left: Berries</a:t>
            </a:r>
            <a:endParaRPr/>
          </a:p>
          <a:p>
            <a:pPr indent="0" lvl="0" marL="0" rtl="0" algn="l">
              <a:spcBef>
                <a:spcPts val="0"/>
              </a:spcBef>
              <a:spcAft>
                <a:spcPts val="0"/>
              </a:spcAft>
              <a:buNone/>
            </a:pPr>
            <a:r>
              <a:rPr lang="en"/>
              <a:t>Bottom Right: Fish/Salmon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with students what foods they eat often with their families or during special times. Add these to the “Your Culture” section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84c4f6d7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84c4f6d7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people of the Confederated Tribes of Grand Ronde participate in many different activities to keep their culture strong. Many of these activities are done with their families and often times the elders will teach the younger family members how to do these activities. </a:t>
            </a:r>
            <a:endParaRPr/>
          </a:p>
          <a:p>
            <a:pPr indent="0" lvl="0" marL="0" rtl="0" algn="l">
              <a:spcBef>
                <a:spcPts val="0"/>
              </a:spcBef>
              <a:spcAft>
                <a:spcPts val="0"/>
              </a:spcAft>
              <a:buNone/>
            </a:pPr>
            <a:r>
              <a:rPr lang="en"/>
              <a:t>*Hunting, Fishing, Dancing, Carving, &amp; Cooking (there are many more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activities to students do with their families? Has an elder in their lives taught them something? Add these to the “Your Culture” side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84c4f6d7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84c4f6d7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Confederated Tribes of Grand Ronde has special celebrations in their culture, just like you! Some of the largest celebrations include the First Fish Ceremony, Powwow, and special ceremonies in the plankhouse (i.e. funerals, plankhouse birthday, seasonal changes,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special celebrations do your students celebrate? (holidays, birthdays, etc.) Add these to the “Your Culture” section of the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6s_uzbDRcQk"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4.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jp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0000"/>
          </a:blip>
          <a:stretch>
            <a:fillRect/>
          </a:stretch>
        </p:blipFill>
        <p:spPr>
          <a:xfrm>
            <a:off x="0" y="0"/>
            <a:ext cx="9144000" cy="5143501"/>
          </a:xfrm>
          <a:prstGeom prst="rect">
            <a:avLst/>
          </a:prstGeom>
          <a:noFill/>
          <a:ln>
            <a:noFill/>
          </a:ln>
        </p:spPr>
      </p:pic>
      <p:sp>
        <p:nvSpPr>
          <p:cNvPr id="55" name="Google Shape;55;p13"/>
          <p:cNvSpPr txBox="1"/>
          <p:nvPr>
            <p:ph type="ctrTitle"/>
          </p:nvPr>
        </p:nvSpPr>
        <p:spPr>
          <a:xfrm>
            <a:off x="0" y="1812150"/>
            <a:ext cx="9144000" cy="1519200"/>
          </a:xfrm>
          <a:prstGeom prst="rect">
            <a:avLst/>
          </a:prstGeom>
          <a:solidFill>
            <a:srgbClr val="FFFFFF">
              <a:alpha val="78090"/>
            </a:srgbClr>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0400">
                <a:solidFill>
                  <a:schemeClr val="accent5"/>
                </a:solidFill>
                <a:latin typeface="Indie Flower"/>
                <a:ea typeface="Indie Flower"/>
                <a:cs typeface="Indie Flower"/>
                <a:sym typeface="Indie Flower"/>
              </a:rPr>
              <a:t>Culture</a:t>
            </a:r>
            <a:endParaRPr b="1" sz="10400">
              <a:solidFill>
                <a:schemeClr val="accent5"/>
              </a:solidFill>
              <a:latin typeface="Indie Flower"/>
              <a:ea typeface="Indie Flower"/>
              <a:cs typeface="Indie Flower"/>
              <a:sym typeface="Indie Flow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5101" l="0" r="0" t="55101"/>
          <a:stretch/>
        </p:blipFill>
        <p:spPr>
          <a:xfrm>
            <a:off x="0" y="2"/>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820">
                <a:solidFill>
                  <a:schemeClr val="accent5"/>
                </a:solidFill>
                <a:latin typeface="Indie Flower"/>
                <a:ea typeface="Indie Flower"/>
                <a:cs typeface="Indie Flower"/>
                <a:sym typeface="Indie Flower"/>
              </a:rPr>
              <a:t>Native American Cultures</a:t>
            </a:r>
            <a:endParaRPr b="1" sz="3820">
              <a:solidFill>
                <a:schemeClr val="accent5"/>
              </a:solidFill>
              <a:latin typeface="Indie Flower"/>
              <a:ea typeface="Indie Flower"/>
              <a:cs typeface="Indie Flower"/>
              <a:sym typeface="Indie Flower"/>
            </a:endParaRPr>
          </a:p>
        </p:txBody>
      </p:sp>
      <p:sp>
        <p:nvSpPr>
          <p:cNvPr id="66" name="Google Shape;66;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t/>
            </a:r>
            <a:endParaRPr>
              <a:solidFill>
                <a:schemeClr val="dk1"/>
              </a:solidFill>
              <a:latin typeface="Comic Sans MS"/>
              <a:ea typeface="Comic Sans MS"/>
              <a:cs typeface="Comic Sans MS"/>
              <a:sym typeface="Comic Sans MS"/>
            </a:endParaRPr>
          </a:p>
          <a:p>
            <a:pPr indent="0" lvl="0" marL="0" rtl="0" algn="l">
              <a:lnSpc>
                <a:spcPct val="200000"/>
              </a:lnSpc>
              <a:spcBef>
                <a:spcPts val="1200"/>
              </a:spcBef>
              <a:spcAft>
                <a:spcPts val="0"/>
              </a:spcAft>
              <a:buNone/>
            </a:pPr>
            <a:r>
              <a:rPr lang="en">
                <a:solidFill>
                  <a:schemeClr val="dk1"/>
                </a:solidFill>
                <a:latin typeface="Comic Sans MS"/>
                <a:ea typeface="Comic Sans MS"/>
                <a:cs typeface="Comic Sans MS"/>
                <a:sym typeface="Comic Sans MS"/>
              </a:rPr>
              <a:t>In Oregon, there are 9 federally recognized Native American Tribes. </a:t>
            </a:r>
            <a:endParaRPr>
              <a:solidFill>
                <a:schemeClr val="dk1"/>
              </a:solidFill>
              <a:latin typeface="Comic Sans MS"/>
              <a:ea typeface="Comic Sans MS"/>
              <a:cs typeface="Comic Sans MS"/>
              <a:sym typeface="Comic Sans MS"/>
            </a:endParaRPr>
          </a:p>
          <a:p>
            <a:pPr indent="0" lvl="0" marL="0" rtl="0" algn="l">
              <a:lnSpc>
                <a:spcPct val="100000"/>
              </a:lnSpc>
              <a:spcBef>
                <a:spcPts val="1200"/>
              </a:spcBef>
              <a:spcAft>
                <a:spcPts val="0"/>
              </a:spcAft>
              <a:buNone/>
            </a:pPr>
            <a:r>
              <a:t/>
            </a:r>
            <a:endParaRPr>
              <a:solidFill>
                <a:schemeClr val="dk1"/>
              </a:solidFill>
              <a:latin typeface="Comic Sans MS"/>
              <a:ea typeface="Comic Sans MS"/>
              <a:cs typeface="Comic Sans MS"/>
              <a:sym typeface="Comic Sans MS"/>
            </a:endParaRPr>
          </a:p>
          <a:p>
            <a:pPr indent="0" lvl="0" marL="0" rtl="0" algn="l">
              <a:lnSpc>
                <a:spcPct val="200000"/>
              </a:lnSpc>
              <a:spcBef>
                <a:spcPts val="1200"/>
              </a:spcBef>
              <a:spcAft>
                <a:spcPts val="1200"/>
              </a:spcAft>
              <a:buNone/>
            </a:pPr>
            <a:r>
              <a:rPr lang="en">
                <a:solidFill>
                  <a:schemeClr val="dk1"/>
                </a:solidFill>
                <a:latin typeface="Comic Sans MS"/>
                <a:ea typeface="Comic Sans MS"/>
                <a:cs typeface="Comic Sans MS"/>
                <a:sym typeface="Comic Sans MS"/>
              </a:rPr>
              <a:t>These tribes have many members who work to honor and keep their cultures alive.</a:t>
            </a:r>
            <a:endParaRPr/>
          </a:p>
        </p:txBody>
      </p:sp>
      <p:pic>
        <p:nvPicPr>
          <p:cNvPr id="67" name="Google Shape;67;p15"/>
          <p:cNvPicPr preferRelativeResize="0"/>
          <p:nvPr/>
        </p:nvPicPr>
        <p:blipFill rotWithShape="1">
          <a:blip r:embed="rId3">
            <a:alphaModFix/>
          </a:blip>
          <a:srcRect b="15500" l="4931" r="7471" t="12707"/>
          <a:stretch/>
        </p:blipFill>
        <p:spPr>
          <a:xfrm>
            <a:off x="4619940" y="1152475"/>
            <a:ext cx="4524058" cy="3416399"/>
          </a:xfrm>
          <a:prstGeom prst="rect">
            <a:avLst/>
          </a:prstGeom>
          <a:noFill/>
          <a:ln>
            <a:noFill/>
          </a:ln>
        </p:spPr>
      </p:pic>
      <p:pic>
        <p:nvPicPr>
          <p:cNvPr id="68" name="Google Shape;68;p15"/>
          <p:cNvPicPr preferRelativeResize="0"/>
          <p:nvPr/>
        </p:nvPicPr>
        <p:blipFill rotWithShape="1">
          <a:blip r:embed="rId4">
            <a:alphaModFix/>
          </a:blip>
          <a:srcRect b="0" l="0" r="0" t="5195"/>
          <a:stretch/>
        </p:blipFill>
        <p:spPr>
          <a:xfrm>
            <a:off x="5445738" y="1818950"/>
            <a:ext cx="2872476" cy="253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1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chemeClr val="accent5"/>
                </a:solidFill>
                <a:latin typeface="Indie Flower"/>
                <a:ea typeface="Indie Flower"/>
                <a:cs typeface="Indie Flower"/>
                <a:sym typeface="Indie Flower"/>
              </a:rPr>
              <a:t>LOCATION</a:t>
            </a:r>
            <a:endParaRPr b="1" sz="3520">
              <a:solidFill>
                <a:schemeClr val="accent5"/>
              </a:solidFill>
              <a:latin typeface="Indie Flower"/>
              <a:ea typeface="Indie Flower"/>
              <a:cs typeface="Indie Flower"/>
              <a:sym typeface="Indie Flower"/>
            </a:endParaRPr>
          </a:p>
        </p:txBody>
      </p:sp>
      <p:sp>
        <p:nvSpPr>
          <p:cNvPr id="74" name="Google Shape;74;p16"/>
          <p:cNvSpPr txBox="1"/>
          <p:nvPr>
            <p:ph idx="1" type="body"/>
          </p:nvPr>
        </p:nvSpPr>
        <p:spPr>
          <a:xfrm>
            <a:off x="311700" y="1152475"/>
            <a:ext cx="3999900" cy="862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The Confederated Tribes of Grand Ronde</a:t>
            </a:r>
            <a:endParaRPr sz="2100">
              <a:solidFill>
                <a:schemeClr val="dk1"/>
              </a:solidFill>
              <a:latin typeface="Comic Sans MS"/>
              <a:ea typeface="Comic Sans MS"/>
              <a:cs typeface="Comic Sans MS"/>
              <a:sym typeface="Comic Sans MS"/>
            </a:endParaRPr>
          </a:p>
        </p:txBody>
      </p:sp>
      <p:sp>
        <p:nvSpPr>
          <p:cNvPr id="75" name="Google Shape;75;p16"/>
          <p:cNvSpPr txBox="1"/>
          <p:nvPr>
            <p:ph idx="2" type="body"/>
          </p:nvPr>
        </p:nvSpPr>
        <p:spPr>
          <a:xfrm>
            <a:off x="4832400" y="1152475"/>
            <a:ext cx="39999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Your Culture</a:t>
            </a:r>
            <a:endParaRPr sz="2100">
              <a:solidFill>
                <a:schemeClr val="dk1"/>
              </a:solidFill>
              <a:latin typeface="Comic Sans MS"/>
              <a:ea typeface="Comic Sans MS"/>
              <a:cs typeface="Comic Sans MS"/>
              <a:sym typeface="Comic Sans MS"/>
            </a:endParaRPr>
          </a:p>
        </p:txBody>
      </p:sp>
      <p:cxnSp>
        <p:nvCxnSpPr>
          <p:cNvPr id="76" name="Google Shape;76;p16"/>
          <p:cNvCxnSpPr/>
          <p:nvPr/>
        </p:nvCxnSpPr>
        <p:spPr>
          <a:xfrm flipH="1">
            <a:off x="4563000" y="996425"/>
            <a:ext cx="18000" cy="4147200"/>
          </a:xfrm>
          <a:prstGeom prst="straightConnector1">
            <a:avLst/>
          </a:prstGeom>
          <a:noFill/>
          <a:ln cap="flat" cmpd="sng" w="38100">
            <a:solidFill>
              <a:schemeClr val="accent2"/>
            </a:solidFill>
            <a:prstDash val="solid"/>
            <a:round/>
            <a:headEnd len="med" w="med" type="none"/>
            <a:tailEnd len="med" w="med" type="none"/>
          </a:ln>
        </p:spPr>
      </p:cxnSp>
      <p:cxnSp>
        <p:nvCxnSpPr>
          <p:cNvPr id="77" name="Google Shape;77;p16"/>
          <p:cNvCxnSpPr/>
          <p:nvPr/>
        </p:nvCxnSpPr>
        <p:spPr>
          <a:xfrm flipH="1" rot="10800000">
            <a:off x="0" y="996425"/>
            <a:ext cx="9194100" cy="6000"/>
          </a:xfrm>
          <a:prstGeom prst="straightConnector1">
            <a:avLst/>
          </a:prstGeom>
          <a:noFill/>
          <a:ln cap="flat" cmpd="sng" w="38100">
            <a:solidFill>
              <a:schemeClr val="accent2"/>
            </a:solidFill>
            <a:prstDash val="solid"/>
            <a:round/>
            <a:headEnd len="med" w="med" type="none"/>
            <a:tailEnd len="med" w="med" type="none"/>
          </a:ln>
        </p:spPr>
      </p:cxnSp>
      <p:pic>
        <p:nvPicPr>
          <p:cNvPr id="78" name="Google Shape;78;p16"/>
          <p:cNvPicPr preferRelativeResize="0"/>
          <p:nvPr/>
        </p:nvPicPr>
        <p:blipFill rotWithShape="1">
          <a:blip r:embed="rId3">
            <a:alphaModFix/>
          </a:blip>
          <a:srcRect b="0" l="19601" r="0" t="0"/>
          <a:stretch/>
        </p:blipFill>
        <p:spPr>
          <a:xfrm>
            <a:off x="353600" y="2014550"/>
            <a:ext cx="3916101" cy="3129075"/>
          </a:xfrm>
          <a:prstGeom prst="rect">
            <a:avLst/>
          </a:prstGeom>
          <a:noFill/>
          <a:ln>
            <a:noFill/>
          </a:ln>
        </p:spPr>
      </p:pic>
      <p:sp>
        <p:nvSpPr>
          <p:cNvPr id="79" name="Google Shape;79;p16"/>
          <p:cNvSpPr/>
          <p:nvPr/>
        </p:nvSpPr>
        <p:spPr>
          <a:xfrm>
            <a:off x="889339" y="2905745"/>
            <a:ext cx="106800" cy="118800"/>
          </a:xfrm>
          <a:prstGeom prst="rect">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6"/>
          <p:cNvPicPr preferRelativeResize="0"/>
          <p:nvPr/>
        </p:nvPicPr>
        <p:blipFill rotWithShape="1">
          <a:blip r:embed="rId3">
            <a:alphaModFix/>
          </a:blip>
          <a:srcRect b="0" l="19601" r="0" t="0"/>
          <a:stretch/>
        </p:blipFill>
        <p:spPr>
          <a:xfrm>
            <a:off x="4916200" y="2014550"/>
            <a:ext cx="3916101" cy="312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chemeClr val="accent5"/>
                </a:solidFill>
                <a:latin typeface="Indie Flower"/>
                <a:ea typeface="Indie Flower"/>
                <a:cs typeface="Indie Flower"/>
                <a:sym typeface="Indie Flower"/>
              </a:rPr>
              <a:t>LANGUAGE</a:t>
            </a:r>
            <a:endParaRPr b="1" sz="3520">
              <a:solidFill>
                <a:schemeClr val="accent5"/>
              </a:solidFill>
              <a:latin typeface="Indie Flower"/>
              <a:ea typeface="Indie Flower"/>
              <a:cs typeface="Indie Flower"/>
              <a:sym typeface="Indie Flower"/>
            </a:endParaRPr>
          </a:p>
        </p:txBody>
      </p:sp>
      <p:sp>
        <p:nvSpPr>
          <p:cNvPr id="86" name="Google Shape;86;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The Confederated Tribes of Grand Ronde</a:t>
            </a:r>
            <a:endParaRPr sz="2100">
              <a:solidFill>
                <a:schemeClr val="dk1"/>
              </a:solidFill>
              <a:latin typeface="Comic Sans MS"/>
              <a:ea typeface="Comic Sans MS"/>
              <a:cs typeface="Comic Sans MS"/>
              <a:sym typeface="Comic Sans MS"/>
            </a:endParaRPr>
          </a:p>
        </p:txBody>
      </p:sp>
      <p:sp>
        <p:nvSpPr>
          <p:cNvPr id="87" name="Google Shape;87;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Your Culture</a:t>
            </a:r>
            <a:endParaRPr sz="2100">
              <a:solidFill>
                <a:schemeClr val="dk1"/>
              </a:solidFill>
              <a:latin typeface="Comic Sans MS"/>
              <a:ea typeface="Comic Sans MS"/>
              <a:cs typeface="Comic Sans MS"/>
              <a:sym typeface="Comic Sans MS"/>
            </a:endParaRPr>
          </a:p>
        </p:txBody>
      </p:sp>
      <p:cxnSp>
        <p:nvCxnSpPr>
          <p:cNvPr id="88" name="Google Shape;88;p17"/>
          <p:cNvCxnSpPr/>
          <p:nvPr/>
        </p:nvCxnSpPr>
        <p:spPr>
          <a:xfrm flipH="1">
            <a:off x="4563000" y="996425"/>
            <a:ext cx="18000" cy="4147200"/>
          </a:xfrm>
          <a:prstGeom prst="straightConnector1">
            <a:avLst/>
          </a:prstGeom>
          <a:noFill/>
          <a:ln cap="flat" cmpd="sng" w="38100">
            <a:solidFill>
              <a:schemeClr val="accent2"/>
            </a:solidFill>
            <a:prstDash val="solid"/>
            <a:round/>
            <a:headEnd len="med" w="med" type="none"/>
            <a:tailEnd len="med" w="med" type="none"/>
          </a:ln>
        </p:spPr>
      </p:cxnSp>
      <p:cxnSp>
        <p:nvCxnSpPr>
          <p:cNvPr id="89" name="Google Shape;89;p17"/>
          <p:cNvCxnSpPr/>
          <p:nvPr/>
        </p:nvCxnSpPr>
        <p:spPr>
          <a:xfrm flipH="1" rot="10800000">
            <a:off x="0" y="996425"/>
            <a:ext cx="9194100" cy="6000"/>
          </a:xfrm>
          <a:prstGeom prst="straightConnector1">
            <a:avLst/>
          </a:prstGeom>
          <a:noFill/>
          <a:ln cap="flat" cmpd="sng" w="38100">
            <a:solidFill>
              <a:schemeClr val="accent2"/>
            </a:solidFill>
            <a:prstDash val="solid"/>
            <a:round/>
            <a:headEnd len="med" w="med" type="none"/>
            <a:tailEnd len="med" w="med" type="none"/>
          </a:ln>
        </p:spPr>
      </p:cxnSp>
      <p:pic>
        <p:nvPicPr>
          <p:cNvPr id="90" name="Google Shape;90;p17" title="Color Song">
            <a:hlinkClick r:id="rId3"/>
          </p:cNvPr>
          <p:cNvPicPr preferRelativeResize="0"/>
          <p:nvPr/>
        </p:nvPicPr>
        <p:blipFill>
          <a:blip r:embed="rId4">
            <a:alphaModFix/>
          </a:blip>
          <a:stretch>
            <a:fillRect/>
          </a:stretch>
        </p:blipFill>
        <p:spPr>
          <a:xfrm>
            <a:off x="782875" y="2275725"/>
            <a:ext cx="3057526" cy="229315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1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chemeClr val="accent5"/>
                </a:solidFill>
                <a:latin typeface="Indie Flower"/>
                <a:ea typeface="Indie Flower"/>
                <a:cs typeface="Indie Flower"/>
                <a:sym typeface="Indie Flower"/>
              </a:rPr>
              <a:t>FOOD</a:t>
            </a:r>
            <a:endParaRPr b="1" sz="3520">
              <a:solidFill>
                <a:schemeClr val="accent5"/>
              </a:solidFill>
              <a:latin typeface="Indie Flower"/>
              <a:ea typeface="Indie Flower"/>
              <a:cs typeface="Indie Flower"/>
              <a:sym typeface="Indie Flower"/>
            </a:endParaRPr>
          </a:p>
        </p:txBody>
      </p:sp>
      <p:sp>
        <p:nvSpPr>
          <p:cNvPr id="96" name="Google Shape;96;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The Confederated Tribes of Grand Ronde</a:t>
            </a:r>
            <a:endParaRPr sz="2100">
              <a:solidFill>
                <a:schemeClr val="dk1"/>
              </a:solidFill>
              <a:latin typeface="Comic Sans MS"/>
              <a:ea typeface="Comic Sans MS"/>
              <a:cs typeface="Comic Sans MS"/>
              <a:sym typeface="Comic Sans MS"/>
            </a:endParaRPr>
          </a:p>
        </p:txBody>
      </p:sp>
      <p:sp>
        <p:nvSpPr>
          <p:cNvPr id="97" name="Google Shape;97;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Your Culture</a:t>
            </a:r>
            <a:endParaRPr sz="2100">
              <a:solidFill>
                <a:schemeClr val="dk1"/>
              </a:solidFill>
              <a:latin typeface="Comic Sans MS"/>
              <a:ea typeface="Comic Sans MS"/>
              <a:cs typeface="Comic Sans MS"/>
              <a:sym typeface="Comic Sans MS"/>
            </a:endParaRPr>
          </a:p>
        </p:txBody>
      </p:sp>
      <p:cxnSp>
        <p:nvCxnSpPr>
          <p:cNvPr id="98" name="Google Shape;98;p18"/>
          <p:cNvCxnSpPr/>
          <p:nvPr/>
        </p:nvCxnSpPr>
        <p:spPr>
          <a:xfrm flipH="1">
            <a:off x="4563000" y="996425"/>
            <a:ext cx="18000" cy="4147200"/>
          </a:xfrm>
          <a:prstGeom prst="straightConnector1">
            <a:avLst/>
          </a:prstGeom>
          <a:noFill/>
          <a:ln cap="flat" cmpd="sng" w="38100">
            <a:solidFill>
              <a:schemeClr val="accent2"/>
            </a:solidFill>
            <a:prstDash val="solid"/>
            <a:round/>
            <a:headEnd len="med" w="med" type="none"/>
            <a:tailEnd len="med" w="med" type="none"/>
          </a:ln>
        </p:spPr>
      </p:cxnSp>
      <p:cxnSp>
        <p:nvCxnSpPr>
          <p:cNvPr id="99" name="Google Shape;99;p18"/>
          <p:cNvCxnSpPr/>
          <p:nvPr/>
        </p:nvCxnSpPr>
        <p:spPr>
          <a:xfrm flipH="1" rot="10800000">
            <a:off x="0" y="996425"/>
            <a:ext cx="9194100" cy="6000"/>
          </a:xfrm>
          <a:prstGeom prst="straightConnector1">
            <a:avLst/>
          </a:prstGeom>
          <a:noFill/>
          <a:ln cap="flat" cmpd="sng" w="38100">
            <a:solidFill>
              <a:schemeClr val="accent2"/>
            </a:solidFill>
            <a:prstDash val="solid"/>
            <a:round/>
            <a:headEnd len="med" w="med" type="none"/>
            <a:tailEnd len="med" w="med" type="none"/>
          </a:ln>
        </p:spPr>
      </p:cxnSp>
      <p:pic>
        <p:nvPicPr>
          <p:cNvPr id="100" name="Google Shape;100;p18"/>
          <p:cNvPicPr preferRelativeResize="0"/>
          <p:nvPr/>
        </p:nvPicPr>
        <p:blipFill>
          <a:blip r:embed="rId3">
            <a:alphaModFix/>
          </a:blip>
          <a:stretch>
            <a:fillRect/>
          </a:stretch>
        </p:blipFill>
        <p:spPr>
          <a:xfrm>
            <a:off x="619425" y="2164550"/>
            <a:ext cx="1269075" cy="1269075"/>
          </a:xfrm>
          <a:prstGeom prst="rect">
            <a:avLst/>
          </a:prstGeom>
          <a:noFill/>
          <a:ln>
            <a:noFill/>
          </a:ln>
        </p:spPr>
      </p:pic>
      <p:pic>
        <p:nvPicPr>
          <p:cNvPr id="101" name="Google Shape;101;p18"/>
          <p:cNvPicPr preferRelativeResize="0"/>
          <p:nvPr/>
        </p:nvPicPr>
        <p:blipFill>
          <a:blip r:embed="rId4">
            <a:alphaModFix/>
          </a:blip>
          <a:stretch>
            <a:fillRect/>
          </a:stretch>
        </p:blipFill>
        <p:spPr>
          <a:xfrm>
            <a:off x="2509375" y="2322250"/>
            <a:ext cx="1802218" cy="953675"/>
          </a:xfrm>
          <a:prstGeom prst="rect">
            <a:avLst/>
          </a:prstGeom>
          <a:noFill/>
          <a:ln>
            <a:noFill/>
          </a:ln>
        </p:spPr>
      </p:pic>
      <p:pic>
        <p:nvPicPr>
          <p:cNvPr id="102" name="Google Shape;102;p18"/>
          <p:cNvPicPr preferRelativeResize="0"/>
          <p:nvPr/>
        </p:nvPicPr>
        <p:blipFill>
          <a:blip r:embed="rId5">
            <a:alphaModFix/>
          </a:blip>
          <a:stretch>
            <a:fillRect/>
          </a:stretch>
        </p:blipFill>
        <p:spPr>
          <a:xfrm>
            <a:off x="681150" y="3713397"/>
            <a:ext cx="1145624" cy="1120729"/>
          </a:xfrm>
          <a:prstGeom prst="rect">
            <a:avLst/>
          </a:prstGeom>
          <a:noFill/>
          <a:ln>
            <a:noFill/>
          </a:ln>
        </p:spPr>
      </p:pic>
      <p:pic>
        <p:nvPicPr>
          <p:cNvPr id="103" name="Google Shape;103;p18"/>
          <p:cNvPicPr preferRelativeResize="0"/>
          <p:nvPr/>
        </p:nvPicPr>
        <p:blipFill>
          <a:blip r:embed="rId6">
            <a:alphaModFix/>
          </a:blip>
          <a:stretch>
            <a:fillRect/>
          </a:stretch>
        </p:blipFill>
        <p:spPr>
          <a:xfrm>
            <a:off x="2509375" y="3565050"/>
            <a:ext cx="1269075" cy="126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1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chemeClr val="accent5"/>
                </a:solidFill>
                <a:latin typeface="Indie Flower"/>
                <a:ea typeface="Indie Flower"/>
                <a:cs typeface="Indie Flower"/>
                <a:sym typeface="Indie Flower"/>
              </a:rPr>
              <a:t>ACTIVITIES</a:t>
            </a:r>
            <a:endParaRPr b="1" sz="3520">
              <a:solidFill>
                <a:schemeClr val="accent5"/>
              </a:solidFill>
              <a:latin typeface="Indie Flower"/>
              <a:ea typeface="Indie Flower"/>
              <a:cs typeface="Indie Flower"/>
              <a:sym typeface="Indie Flower"/>
            </a:endParaRPr>
          </a:p>
        </p:txBody>
      </p:sp>
      <p:sp>
        <p:nvSpPr>
          <p:cNvPr id="109" name="Google Shape;109;p19"/>
          <p:cNvSpPr txBox="1"/>
          <p:nvPr>
            <p:ph idx="1" type="body"/>
          </p:nvPr>
        </p:nvSpPr>
        <p:spPr>
          <a:xfrm>
            <a:off x="311700" y="1152475"/>
            <a:ext cx="3999900" cy="913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The Confederated Tribes of Grand Ronde</a:t>
            </a:r>
            <a:endParaRPr sz="2100">
              <a:solidFill>
                <a:schemeClr val="dk1"/>
              </a:solidFill>
              <a:latin typeface="Comic Sans MS"/>
              <a:ea typeface="Comic Sans MS"/>
              <a:cs typeface="Comic Sans MS"/>
              <a:sym typeface="Comic Sans MS"/>
            </a:endParaRPr>
          </a:p>
        </p:txBody>
      </p:sp>
      <p:sp>
        <p:nvSpPr>
          <p:cNvPr id="110" name="Google Shape;110;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Your Culture</a:t>
            </a:r>
            <a:endParaRPr sz="2100">
              <a:solidFill>
                <a:schemeClr val="dk1"/>
              </a:solidFill>
              <a:latin typeface="Comic Sans MS"/>
              <a:ea typeface="Comic Sans MS"/>
              <a:cs typeface="Comic Sans MS"/>
              <a:sym typeface="Comic Sans MS"/>
            </a:endParaRPr>
          </a:p>
        </p:txBody>
      </p:sp>
      <p:cxnSp>
        <p:nvCxnSpPr>
          <p:cNvPr id="111" name="Google Shape;111;p19"/>
          <p:cNvCxnSpPr/>
          <p:nvPr/>
        </p:nvCxnSpPr>
        <p:spPr>
          <a:xfrm flipH="1">
            <a:off x="4563000" y="996425"/>
            <a:ext cx="18000" cy="4147200"/>
          </a:xfrm>
          <a:prstGeom prst="straightConnector1">
            <a:avLst/>
          </a:prstGeom>
          <a:noFill/>
          <a:ln cap="flat" cmpd="sng" w="38100">
            <a:solidFill>
              <a:schemeClr val="accent2"/>
            </a:solidFill>
            <a:prstDash val="solid"/>
            <a:round/>
            <a:headEnd len="med" w="med" type="none"/>
            <a:tailEnd len="med" w="med" type="none"/>
          </a:ln>
        </p:spPr>
      </p:cxnSp>
      <p:cxnSp>
        <p:nvCxnSpPr>
          <p:cNvPr id="112" name="Google Shape;112;p19"/>
          <p:cNvCxnSpPr/>
          <p:nvPr/>
        </p:nvCxnSpPr>
        <p:spPr>
          <a:xfrm flipH="1" rot="10800000">
            <a:off x="0" y="996425"/>
            <a:ext cx="9194100" cy="6000"/>
          </a:xfrm>
          <a:prstGeom prst="straightConnector1">
            <a:avLst/>
          </a:prstGeom>
          <a:noFill/>
          <a:ln cap="flat" cmpd="sng" w="38100">
            <a:solidFill>
              <a:schemeClr val="accent2"/>
            </a:solidFill>
            <a:prstDash val="solid"/>
            <a:round/>
            <a:headEnd len="med" w="med" type="none"/>
            <a:tailEnd len="med" w="med" type="none"/>
          </a:ln>
        </p:spPr>
      </p:cxnSp>
      <p:pic>
        <p:nvPicPr>
          <p:cNvPr id="113" name="Google Shape;113;p19"/>
          <p:cNvPicPr preferRelativeResize="0"/>
          <p:nvPr/>
        </p:nvPicPr>
        <p:blipFill>
          <a:blip r:embed="rId3">
            <a:alphaModFix/>
          </a:blip>
          <a:stretch>
            <a:fillRect/>
          </a:stretch>
        </p:blipFill>
        <p:spPr>
          <a:xfrm>
            <a:off x="159300" y="2191876"/>
            <a:ext cx="1461378" cy="1142800"/>
          </a:xfrm>
          <a:prstGeom prst="rect">
            <a:avLst/>
          </a:prstGeom>
          <a:noFill/>
          <a:ln>
            <a:noFill/>
          </a:ln>
        </p:spPr>
      </p:pic>
      <p:pic>
        <p:nvPicPr>
          <p:cNvPr id="114" name="Google Shape;114;p19"/>
          <p:cNvPicPr preferRelativeResize="0"/>
          <p:nvPr/>
        </p:nvPicPr>
        <p:blipFill>
          <a:blip r:embed="rId4">
            <a:alphaModFix/>
          </a:blip>
          <a:stretch>
            <a:fillRect/>
          </a:stretch>
        </p:blipFill>
        <p:spPr>
          <a:xfrm>
            <a:off x="2502365" y="2191872"/>
            <a:ext cx="1710450" cy="1142803"/>
          </a:xfrm>
          <a:prstGeom prst="rect">
            <a:avLst/>
          </a:prstGeom>
          <a:noFill/>
          <a:ln>
            <a:noFill/>
          </a:ln>
        </p:spPr>
      </p:pic>
      <p:pic>
        <p:nvPicPr>
          <p:cNvPr id="115" name="Google Shape;115;p19"/>
          <p:cNvPicPr preferRelativeResize="0"/>
          <p:nvPr/>
        </p:nvPicPr>
        <p:blipFill rotWithShape="1">
          <a:blip r:embed="rId5">
            <a:alphaModFix/>
          </a:blip>
          <a:srcRect b="0" l="21811" r="26342" t="0"/>
          <a:stretch/>
        </p:blipFill>
        <p:spPr>
          <a:xfrm>
            <a:off x="0" y="3460874"/>
            <a:ext cx="1307858" cy="1681376"/>
          </a:xfrm>
          <a:prstGeom prst="rect">
            <a:avLst/>
          </a:prstGeom>
          <a:noFill/>
          <a:ln>
            <a:noFill/>
          </a:ln>
        </p:spPr>
      </p:pic>
      <p:pic>
        <p:nvPicPr>
          <p:cNvPr id="116" name="Google Shape;116;p19"/>
          <p:cNvPicPr preferRelativeResize="0"/>
          <p:nvPr/>
        </p:nvPicPr>
        <p:blipFill rotWithShape="1">
          <a:blip r:embed="rId6">
            <a:alphaModFix/>
          </a:blip>
          <a:srcRect b="10207" l="40234" r="40134" t="6666"/>
          <a:stretch/>
        </p:blipFill>
        <p:spPr>
          <a:xfrm>
            <a:off x="1696875" y="2990173"/>
            <a:ext cx="694651" cy="2099750"/>
          </a:xfrm>
          <a:prstGeom prst="rect">
            <a:avLst/>
          </a:prstGeom>
          <a:noFill/>
          <a:ln>
            <a:noFill/>
          </a:ln>
        </p:spPr>
      </p:pic>
      <p:pic>
        <p:nvPicPr>
          <p:cNvPr id="117" name="Google Shape;117;p19"/>
          <p:cNvPicPr preferRelativeResize="0"/>
          <p:nvPr/>
        </p:nvPicPr>
        <p:blipFill>
          <a:blip r:embed="rId7">
            <a:alphaModFix/>
          </a:blip>
          <a:stretch>
            <a:fillRect/>
          </a:stretch>
        </p:blipFill>
        <p:spPr>
          <a:xfrm>
            <a:off x="2488000" y="3389763"/>
            <a:ext cx="1823599" cy="1823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1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20">
                <a:solidFill>
                  <a:schemeClr val="accent5"/>
                </a:solidFill>
                <a:latin typeface="Indie Flower"/>
                <a:ea typeface="Indie Flower"/>
                <a:cs typeface="Indie Flower"/>
                <a:sym typeface="Indie Flower"/>
              </a:rPr>
              <a:t>CELEBRATIONS</a:t>
            </a:r>
            <a:endParaRPr b="1" sz="3520">
              <a:solidFill>
                <a:schemeClr val="accent5"/>
              </a:solidFill>
              <a:latin typeface="Indie Flower"/>
              <a:ea typeface="Indie Flower"/>
              <a:cs typeface="Indie Flower"/>
              <a:sym typeface="Indie Flower"/>
            </a:endParaRPr>
          </a:p>
        </p:txBody>
      </p:sp>
      <p:sp>
        <p:nvSpPr>
          <p:cNvPr id="123" name="Google Shape;123;p20"/>
          <p:cNvSpPr txBox="1"/>
          <p:nvPr>
            <p:ph idx="1" type="body"/>
          </p:nvPr>
        </p:nvSpPr>
        <p:spPr>
          <a:xfrm>
            <a:off x="311700" y="1152475"/>
            <a:ext cx="3999900" cy="840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The Confederated Tribes of Grand Ronde</a:t>
            </a:r>
            <a:endParaRPr sz="2100">
              <a:solidFill>
                <a:schemeClr val="dk1"/>
              </a:solidFill>
              <a:latin typeface="Comic Sans MS"/>
              <a:ea typeface="Comic Sans MS"/>
              <a:cs typeface="Comic Sans MS"/>
              <a:sym typeface="Comic Sans MS"/>
            </a:endParaRPr>
          </a:p>
        </p:txBody>
      </p:sp>
      <p:sp>
        <p:nvSpPr>
          <p:cNvPr id="124" name="Google Shape;124;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100">
                <a:solidFill>
                  <a:schemeClr val="dk1"/>
                </a:solidFill>
                <a:latin typeface="Comic Sans MS"/>
                <a:ea typeface="Comic Sans MS"/>
                <a:cs typeface="Comic Sans MS"/>
                <a:sym typeface="Comic Sans MS"/>
              </a:rPr>
              <a:t>Your Culture</a:t>
            </a:r>
            <a:endParaRPr sz="2100">
              <a:solidFill>
                <a:schemeClr val="dk1"/>
              </a:solidFill>
              <a:latin typeface="Comic Sans MS"/>
              <a:ea typeface="Comic Sans MS"/>
              <a:cs typeface="Comic Sans MS"/>
              <a:sym typeface="Comic Sans MS"/>
            </a:endParaRPr>
          </a:p>
        </p:txBody>
      </p:sp>
      <p:cxnSp>
        <p:nvCxnSpPr>
          <p:cNvPr id="125" name="Google Shape;125;p20"/>
          <p:cNvCxnSpPr/>
          <p:nvPr/>
        </p:nvCxnSpPr>
        <p:spPr>
          <a:xfrm flipH="1">
            <a:off x="4563000" y="996425"/>
            <a:ext cx="18000" cy="4147200"/>
          </a:xfrm>
          <a:prstGeom prst="straightConnector1">
            <a:avLst/>
          </a:prstGeom>
          <a:noFill/>
          <a:ln cap="flat" cmpd="sng" w="38100">
            <a:solidFill>
              <a:schemeClr val="accent2"/>
            </a:solidFill>
            <a:prstDash val="solid"/>
            <a:round/>
            <a:headEnd len="med" w="med" type="none"/>
            <a:tailEnd len="med" w="med" type="none"/>
          </a:ln>
        </p:spPr>
      </p:cxnSp>
      <p:cxnSp>
        <p:nvCxnSpPr>
          <p:cNvPr id="126" name="Google Shape;126;p20"/>
          <p:cNvCxnSpPr/>
          <p:nvPr/>
        </p:nvCxnSpPr>
        <p:spPr>
          <a:xfrm flipH="1" rot="10800000">
            <a:off x="0" y="996425"/>
            <a:ext cx="9194100" cy="6000"/>
          </a:xfrm>
          <a:prstGeom prst="straightConnector1">
            <a:avLst/>
          </a:prstGeom>
          <a:noFill/>
          <a:ln cap="flat" cmpd="sng" w="38100">
            <a:solidFill>
              <a:schemeClr val="accent2"/>
            </a:solidFill>
            <a:prstDash val="solid"/>
            <a:round/>
            <a:headEnd len="med" w="med" type="none"/>
            <a:tailEnd len="med" w="med" type="none"/>
          </a:ln>
        </p:spPr>
      </p:cxnSp>
      <p:pic>
        <p:nvPicPr>
          <p:cNvPr id="127" name="Google Shape;127;p20"/>
          <p:cNvPicPr preferRelativeResize="0"/>
          <p:nvPr/>
        </p:nvPicPr>
        <p:blipFill>
          <a:blip r:embed="rId3">
            <a:alphaModFix/>
          </a:blip>
          <a:stretch>
            <a:fillRect/>
          </a:stretch>
        </p:blipFill>
        <p:spPr>
          <a:xfrm>
            <a:off x="184550" y="2143125"/>
            <a:ext cx="1722825" cy="1379625"/>
          </a:xfrm>
          <a:prstGeom prst="rect">
            <a:avLst/>
          </a:prstGeom>
          <a:noFill/>
          <a:ln>
            <a:noFill/>
          </a:ln>
        </p:spPr>
      </p:pic>
      <p:pic>
        <p:nvPicPr>
          <p:cNvPr id="128" name="Google Shape;128;p20"/>
          <p:cNvPicPr preferRelativeResize="0"/>
          <p:nvPr/>
        </p:nvPicPr>
        <p:blipFill>
          <a:blip r:embed="rId4">
            <a:alphaModFix/>
          </a:blip>
          <a:stretch>
            <a:fillRect/>
          </a:stretch>
        </p:blipFill>
        <p:spPr>
          <a:xfrm>
            <a:off x="2132825" y="2143121"/>
            <a:ext cx="2204713" cy="1469450"/>
          </a:xfrm>
          <a:prstGeom prst="rect">
            <a:avLst/>
          </a:prstGeom>
          <a:noFill/>
          <a:ln>
            <a:noFill/>
          </a:ln>
        </p:spPr>
      </p:pic>
      <p:pic>
        <p:nvPicPr>
          <p:cNvPr id="129" name="Google Shape;129;p20"/>
          <p:cNvPicPr preferRelativeResize="0"/>
          <p:nvPr/>
        </p:nvPicPr>
        <p:blipFill rotWithShape="1">
          <a:blip r:embed="rId5">
            <a:alphaModFix/>
          </a:blip>
          <a:srcRect b="23206" l="9496" r="6392" t="18748"/>
          <a:stretch/>
        </p:blipFill>
        <p:spPr>
          <a:xfrm>
            <a:off x="1015062" y="3762625"/>
            <a:ext cx="2593172" cy="1161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